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autoCompressPictures="0">
  <p:sldMasterIdLst>
    <p:sldMasterId id="2147483833" r:id="rId1"/>
  </p:sldMasterIdLst>
  <p:notesMasterIdLst>
    <p:notesMasterId r:id="rId29"/>
  </p:notesMasterIdLst>
  <p:handoutMasterIdLst>
    <p:handoutMasterId r:id="rId30"/>
  </p:handoutMasterIdLst>
  <p:sldIdLst>
    <p:sldId id="256" r:id="rId2"/>
    <p:sldId id="266" r:id="rId3"/>
    <p:sldId id="310" r:id="rId4"/>
    <p:sldId id="309" r:id="rId5"/>
    <p:sldId id="300" r:id="rId6"/>
    <p:sldId id="299" r:id="rId7"/>
    <p:sldId id="303" r:id="rId8"/>
    <p:sldId id="306" r:id="rId9"/>
    <p:sldId id="307" r:id="rId10"/>
    <p:sldId id="289" r:id="rId11"/>
    <p:sldId id="318" r:id="rId12"/>
    <p:sldId id="260" r:id="rId13"/>
    <p:sldId id="292" r:id="rId14"/>
    <p:sldId id="327" r:id="rId15"/>
    <p:sldId id="293" r:id="rId16"/>
    <p:sldId id="311" r:id="rId17"/>
    <p:sldId id="301" r:id="rId18"/>
    <p:sldId id="316" r:id="rId19"/>
    <p:sldId id="304" r:id="rId20"/>
    <p:sldId id="317" r:id="rId21"/>
    <p:sldId id="313" r:id="rId22"/>
    <p:sldId id="314" r:id="rId23"/>
    <p:sldId id="319" r:id="rId24"/>
    <p:sldId id="320" r:id="rId25"/>
    <p:sldId id="308" r:id="rId26"/>
    <p:sldId id="312" r:id="rId27"/>
    <p:sldId id="305" r:id="rId28"/>
  </p:sldIdLst>
  <p:sldSz cx="12192000" cy="6858000"/>
  <p:notesSz cx="6797675" cy="9926638"/>
  <p:embeddedFontLst>
    <p:embeddedFont>
      <p:font typeface="Garamond" panose="02020404030301010803" pitchFamily="18" charset="0"/>
      <p:regular r:id="rId31"/>
      <p:bold r:id="rId32"/>
      <p:italic r:id="rId33"/>
      <p:boldItalic r:id="rId34"/>
    </p:embeddedFont>
    <p:embeddedFont>
      <p:font typeface="Twinkl" panose="02000000000000000000" pitchFamily="2" charset="0"/>
      <p:regular r:id="rId35"/>
    </p:embeddedFont>
    <p:embeddedFont>
      <p:font typeface="Twinkl Thin" panose="02000000000000000000" charset="0"/>
      <p:regular r:id="rId3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http://customooxmlschemas.google.com/">
      <go:slidesCustomData xmlns=""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r:id="rId42" roundtripDataSignature="AMtx7mjKKC7JBI8oT3U3mjRnBaEK9AsuL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8FB4C1B-7BD2-E049-CAC9-30CA3778B861}" v="42" dt="2026-06-08T09:10:08.23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57" autoAdjust="0"/>
    <p:restoredTop sz="71895" autoAdjust="0"/>
  </p:normalViewPr>
  <p:slideViewPr>
    <p:cSldViewPr snapToGrid="0">
      <p:cViewPr varScale="1">
        <p:scale>
          <a:sx n="59" d="100"/>
          <a:sy n="59" d="100"/>
        </p:scale>
        <p:origin x="1613"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font" Target="fonts/font4.fntdata"/><Relationship Id="rId42" Type="http://customschemas.google.com/relationships/presentationmetadata" Target="metadata"/><Relationship Id="rId47" Type="http://schemas.microsoft.com/office/2015/10/relationships/revisionInfo" Target="revisionInfo.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2.fntdata"/><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6.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1.fntdata"/><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handoutMaster" Target="handoutMasters/handoutMaster1.xml"/><Relationship Id="rId35" Type="http://schemas.openxmlformats.org/officeDocument/2006/relationships/font" Target="fonts/font5.fntdata"/><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3.fntdata"/><Relationship Id="rId46"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23D04724-C87B-408B-B95C-F9B7F360C448}" type="datetimeFigureOut">
              <a:rPr lang="en-GB" smtClean="0"/>
              <a:t>15/06/2026</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F8F50FBA-35EC-44F7-AFA7-22F497063B6D}" type="slidenum">
              <a:rPr lang="en-GB" smtClean="0"/>
              <a:t>‹#›</a:t>
            </a:fld>
            <a:endParaRPr lang="en-GB"/>
          </a:p>
        </p:txBody>
      </p:sp>
    </p:spTree>
    <p:extLst>
      <p:ext uri="{BB962C8B-B14F-4D97-AF65-F5344CB8AC3E}">
        <p14:creationId xmlns:p14="http://schemas.microsoft.com/office/powerpoint/2010/main" val="377418525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45659" cy="498056"/>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50443" y="0"/>
            <a:ext cx="2945659" cy="498056"/>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79768" y="4777194"/>
            <a:ext cx="5438140" cy="3908614"/>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9428584"/>
            <a:ext cx="2945659" cy="498055"/>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50443" y="9428584"/>
            <a:ext cx="2945659" cy="498055"/>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GB"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p1:notes"/>
          <p:cNvSpPr txBox="1">
            <a:spLocks noGrp="1"/>
          </p:cNvSpPr>
          <p:nvPr>
            <p:ph type="body" idx="1"/>
          </p:nvPr>
        </p:nvSpPr>
        <p:spPr>
          <a:xfrm>
            <a:off x="679768" y="4777194"/>
            <a:ext cx="5438140" cy="3908614"/>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45" name="Google Shape;145;p1: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7"/>
        <p:cNvGrpSpPr/>
        <p:nvPr/>
      </p:nvGrpSpPr>
      <p:grpSpPr>
        <a:xfrm>
          <a:off x="0" y="0"/>
          <a:ext cx="0" cy="0"/>
          <a:chOff x="0" y="0"/>
          <a:chExt cx="0" cy="0"/>
        </a:xfrm>
      </p:grpSpPr>
      <p:sp>
        <p:nvSpPr>
          <p:cNvPr id="238" name="Google Shape;238;p13:notes"/>
          <p:cNvSpPr txBox="1">
            <a:spLocks noGrp="1"/>
          </p:cNvSpPr>
          <p:nvPr>
            <p:ph type="body" idx="1"/>
          </p:nvPr>
        </p:nvSpPr>
        <p:spPr>
          <a:xfrm>
            <a:off x="679768" y="4777194"/>
            <a:ext cx="5438140" cy="3908614"/>
          </a:xfrm>
          <a:prstGeom prst="rect">
            <a:avLst/>
          </a:prstGeom>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panose="020B0604020202020204" pitchFamily="34" charset="0"/>
              <a:buNone/>
              <a:tabLst/>
              <a:defRPr/>
            </a:pPr>
            <a:endParaRPr lang="en-GB" dirty="0"/>
          </a:p>
        </p:txBody>
      </p:sp>
      <p:sp>
        <p:nvSpPr>
          <p:cNvPr id="239" name="Google Shape;239;p13: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marR="0" lvl="0" indent="0" algn="l" defTabSz="914400" rtl="0" eaLnBrk="1" fontAlgn="auto" latinLnBrk="0" hangingPunct="1">
              <a:lnSpc>
                <a:spcPct val="100000"/>
              </a:lnSpc>
              <a:spcBef>
                <a:spcPts val="0"/>
              </a:spcBef>
              <a:spcAft>
                <a:spcPts val="0"/>
              </a:spcAft>
              <a:buClr>
                <a:srgbClr val="000000"/>
              </a:buClr>
              <a:buSzPts val="1400"/>
              <a:buFont typeface="Arial" panose="020B0604020202020204" pitchFamily="34" charset="0"/>
              <a:buNone/>
              <a:tabLst/>
              <a:defRPr/>
            </a:pPr>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t>3</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56601987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0">
              <a:buFont typeface="Arial" panose="020B0604020202020204" pitchFamily="34" charset="0"/>
              <a:buNone/>
            </a:pPr>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t>4</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23072311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0">
              <a:buFont typeface="Arial" panose="020B0604020202020204" pitchFamily="34" charset="0"/>
              <a:buNone/>
            </a:pPr>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t>5</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0500526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t>6</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4994606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0">
              <a:buFont typeface="Arial" panose="020B0604020202020204" pitchFamily="34" charset="0"/>
              <a:buNone/>
            </a:pPr>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t>7</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95722198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t>8</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52319715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Recent changes to PE kit</a:t>
            </a:r>
          </a:p>
          <a:p>
            <a:r>
              <a:rPr lang="en-GB" dirty="0"/>
              <a:t>One indoor and one outdoor session</a:t>
            </a:r>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t>9</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5785130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
        <p:cNvGrpSpPr/>
        <p:nvPr/>
      </p:nvGrpSpPr>
      <p:grpSpPr>
        <a:xfrm>
          <a:off x="0" y="0"/>
          <a:ext cx="0" cy="0"/>
          <a:chOff x="0" y="0"/>
          <a:chExt cx="0" cy="0"/>
        </a:xfrm>
      </p:grpSpPr>
      <p:sp>
        <p:nvSpPr>
          <p:cNvPr id="171" name="Google Shape;171;p7:notes"/>
          <p:cNvSpPr txBox="1">
            <a:spLocks noGrp="1"/>
          </p:cNvSpPr>
          <p:nvPr>
            <p:ph type="body" idx="1"/>
          </p:nvPr>
        </p:nvSpPr>
        <p:spPr>
          <a:xfrm>
            <a:off x="679768" y="4777194"/>
            <a:ext cx="5438140" cy="3908614"/>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Font typeface="Arial" panose="020B0604020202020204" pitchFamily="34" charset="0"/>
              <a:buNone/>
            </a:pPr>
            <a:endParaRPr lang="en-GB" dirty="0"/>
          </a:p>
        </p:txBody>
      </p:sp>
      <p:sp>
        <p:nvSpPr>
          <p:cNvPr id="172" name="Google Shape;172;p7: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1109423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
          <a:extLst>
            <a:ext uri="{FF2B5EF4-FFF2-40B4-BE49-F238E27FC236}">
              <a16:creationId xmlns:a16="http://schemas.microsoft.com/office/drawing/2014/main" id="{A60D4006-263C-6891-18F9-3238E5222D40}"/>
            </a:ext>
          </a:extLst>
        </p:cNvPr>
        <p:cNvGrpSpPr/>
        <p:nvPr/>
      </p:nvGrpSpPr>
      <p:grpSpPr>
        <a:xfrm>
          <a:off x="0" y="0"/>
          <a:ext cx="0" cy="0"/>
          <a:chOff x="0" y="0"/>
          <a:chExt cx="0" cy="0"/>
        </a:xfrm>
      </p:grpSpPr>
      <p:sp>
        <p:nvSpPr>
          <p:cNvPr id="171" name="Google Shape;171;p7:notes">
            <a:extLst>
              <a:ext uri="{FF2B5EF4-FFF2-40B4-BE49-F238E27FC236}">
                <a16:creationId xmlns:a16="http://schemas.microsoft.com/office/drawing/2014/main" id="{CE4F9798-DB5F-F58C-D6D2-5F440DEC18C7}"/>
              </a:ext>
            </a:extLst>
          </p:cNvPr>
          <p:cNvSpPr txBox="1">
            <a:spLocks noGrp="1"/>
          </p:cNvSpPr>
          <p:nvPr>
            <p:ph type="body" idx="1"/>
          </p:nvPr>
        </p:nvSpPr>
        <p:spPr>
          <a:xfrm>
            <a:off x="679768" y="4777194"/>
            <a:ext cx="5438140" cy="3908614"/>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2" name="Google Shape;172;p7:notes">
            <a:extLst>
              <a:ext uri="{FF2B5EF4-FFF2-40B4-BE49-F238E27FC236}">
                <a16:creationId xmlns:a16="http://schemas.microsoft.com/office/drawing/2014/main" id="{F4ABD5BE-9CBA-8FA3-688B-A6872E2DE848}"/>
              </a:ext>
            </a:extLst>
          </p:cNvPr>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0666758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
        <p:cNvGrpSpPr/>
        <p:nvPr/>
      </p:nvGrpSpPr>
      <p:grpSpPr>
        <a:xfrm>
          <a:off x="0" y="0"/>
          <a:ext cx="0" cy="0"/>
          <a:chOff x="0" y="0"/>
          <a:chExt cx="0" cy="0"/>
        </a:xfrm>
      </p:grpSpPr>
      <p:sp>
        <p:nvSpPr>
          <p:cNvPr id="171" name="Google Shape;171;p7:notes"/>
          <p:cNvSpPr txBox="1">
            <a:spLocks noGrp="1"/>
          </p:cNvSpPr>
          <p:nvPr>
            <p:ph type="body" idx="1"/>
          </p:nvPr>
        </p:nvSpPr>
        <p:spPr>
          <a:xfrm>
            <a:off x="679768" y="4777194"/>
            <a:ext cx="5438140" cy="3908614"/>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2" name="Google Shape;172;p7: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
        <p:cNvGrpSpPr/>
        <p:nvPr/>
      </p:nvGrpSpPr>
      <p:grpSpPr>
        <a:xfrm>
          <a:off x="0" y="0"/>
          <a:ext cx="0" cy="0"/>
          <a:chOff x="0" y="0"/>
          <a:chExt cx="0" cy="0"/>
        </a:xfrm>
      </p:grpSpPr>
      <p:sp>
        <p:nvSpPr>
          <p:cNvPr id="171" name="Google Shape;171;p7:notes"/>
          <p:cNvSpPr txBox="1">
            <a:spLocks noGrp="1"/>
          </p:cNvSpPr>
          <p:nvPr>
            <p:ph type="body" idx="1"/>
          </p:nvPr>
        </p:nvSpPr>
        <p:spPr>
          <a:xfrm>
            <a:off x="679768" y="4777194"/>
            <a:ext cx="5438140" cy="3908614"/>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2" name="Google Shape;172;p7: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6456307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t>14</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7462259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
        <p:cNvGrpSpPr/>
        <p:nvPr/>
      </p:nvGrpSpPr>
      <p:grpSpPr>
        <a:xfrm>
          <a:off x="0" y="0"/>
          <a:ext cx="0" cy="0"/>
          <a:chOff x="0" y="0"/>
          <a:chExt cx="0" cy="0"/>
        </a:xfrm>
      </p:grpSpPr>
      <p:sp>
        <p:nvSpPr>
          <p:cNvPr id="171" name="Google Shape;171;p7:notes"/>
          <p:cNvSpPr txBox="1">
            <a:spLocks noGrp="1"/>
          </p:cNvSpPr>
          <p:nvPr>
            <p:ph type="body" idx="1"/>
          </p:nvPr>
        </p:nvSpPr>
        <p:spPr>
          <a:xfrm>
            <a:off x="679768" y="4777194"/>
            <a:ext cx="5438140" cy="3908614"/>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Font typeface="Arial" panose="020B0604020202020204" pitchFamily="34" charset="0"/>
              <a:buNone/>
            </a:pPr>
            <a:endParaRPr dirty="0"/>
          </a:p>
        </p:txBody>
      </p:sp>
      <p:sp>
        <p:nvSpPr>
          <p:cNvPr id="172" name="Google Shape;172;p7: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690357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t>16</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47264118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t>17</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28142281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Hand over to SF</a:t>
            </a:r>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t>18</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36183008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t>20</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13118348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t>21</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0455593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t>22</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84501429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t>24</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8288572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t>25</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4010814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80777A-166F-EF4C-85F7-1BECA796758D}"/>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E21AA043-941D-FDC9-BD7A-317A6B1CA7E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7968765F-17A8-AA02-5CD5-0B22EC15822A}"/>
              </a:ext>
            </a:extLst>
          </p:cNvPr>
          <p:cNvSpPr>
            <a:spLocks noGrp="1"/>
          </p:cNvSpPr>
          <p:nvPr>
            <p:ph type="dt" sz="half" idx="10"/>
          </p:nvPr>
        </p:nvSpPr>
        <p:spPr/>
        <p:txBody>
          <a:bodyPr/>
          <a:lstStyle/>
          <a:p>
            <a:endParaRPr lang="en-GB"/>
          </a:p>
        </p:txBody>
      </p:sp>
      <p:sp>
        <p:nvSpPr>
          <p:cNvPr id="5" name="Footer Placeholder 4">
            <a:extLst>
              <a:ext uri="{FF2B5EF4-FFF2-40B4-BE49-F238E27FC236}">
                <a16:creationId xmlns:a16="http://schemas.microsoft.com/office/drawing/2014/main" id="{AE6D79EF-4061-BE93-457A-57BA1BE7280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A886DA1-BE75-0430-D523-20E0A891F335}"/>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12856502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A0A57F-8F03-FE5B-48D9-BDD64BFDF537}"/>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5C58E1E4-50D0-05ED-7232-ED943962A369}"/>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D6A46FEC-4234-D3D2-D799-AA56F05A29D3}"/>
              </a:ext>
            </a:extLst>
          </p:cNvPr>
          <p:cNvSpPr>
            <a:spLocks noGrp="1"/>
          </p:cNvSpPr>
          <p:nvPr>
            <p:ph type="dt" sz="half" idx="10"/>
          </p:nvPr>
        </p:nvSpPr>
        <p:spPr/>
        <p:txBody>
          <a:bodyPr/>
          <a:lstStyle/>
          <a:p>
            <a:endParaRPr lang="en-GB"/>
          </a:p>
        </p:txBody>
      </p:sp>
      <p:sp>
        <p:nvSpPr>
          <p:cNvPr id="5" name="Footer Placeholder 4">
            <a:extLst>
              <a:ext uri="{FF2B5EF4-FFF2-40B4-BE49-F238E27FC236}">
                <a16:creationId xmlns:a16="http://schemas.microsoft.com/office/drawing/2014/main" id="{0978D735-F09D-0E55-F928-B6E1CF1EC95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A9DCCC1-8F08-9891-7B3F-829484130EC9}"/>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34555788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3F78C7-EEB4-66F6-84DA-9B3C493E8EDA}"/>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C084F434-486B-8A73-FAA2-F8E4EF7450E9}"/>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AC7FA179-30F5-51E1-C0FF-99D6A8D1C10F}"/>
              </a:ext>
            </a:extLst>
          </p:cNvPr>
          <p:cNvSpPr>
            <a:spLocks noGrp="1"/>
          </p:cNvSpPr>
          <p:nvPr>
            <p:ph type="dt" sz="half" idx="10"/>
          </p:nvPr>
        </p:nvSpPr>
        <p:spPr/>
        <p:txBody>
          <a:bodyPr/>
          <a:lstStyle/>
          <a:p>
            <a:endParaRPr lang="en-GB"/>
          </a:p>
        </p:txBody>
      </p:sp>
      <p:sp>
        <p:nvSpPr>
          <p:cNvPr id="5" name="Footer Placeholder 4">
            <a:extLst>
              <a:ext uri="{FF2B5EF4-FFF2-40B4-BE49-F238E27FC236}">
                <a16:creationId xmlns:a16="http://schemas.microsoft.com/office/drawing/2014/main" id="{128022B1-4008-E707-8CFC-6E924EC080E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E7F053C-396E-8839-6A40-0C1ACA304F5C}"/>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1220553365"/>
      </p:ext>
    </p:extLst>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9CD29A-5D3F-6C4B-BD39-32C859D1EE5E}"/>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DAF7CA05-AE06-C743-871C-1FFD3F7DCB39}"/>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7F4534D9-5D6A-3649-2DFD-D2D7B1C0A977}"/>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4360B1D3-2B0E-C089-565A-620582E6B279}"/>
              </a:ext>
            </a:extLst>
          </p:cNvPr>
          <p:cNvSpPr>
            <a:spLocks noGrp="1"/>
          </p:cNvSpPr>
          <p:nvPr>
            <p:ph type="dt" sz="half" idx="10"/>
          </p:nvPr>
        </p:nvSpPr>
        <p:spPr/>
        <p:txBody>
          <a:bodyPr/>
          <a:lstStyle/>
          <a:p>
            <a:endParaRPr lang="en-GB"/>
          </a:p>
        </p:txBody>
      </p:sp>
      <p:sp>
        <p:nvSpPr>
          <p:cNvPr id="6" name="Footer Placeholder 5">
            <a:extLst>
              <a:ext uri="{FF2B5EF4-FFF2-40B4-BE49-F238E27FC236}">
                <a16:creationId xmlns:a16="http://schemas.microsoft.com/office/drawing/2014/main" id="{A582E147-5368-F3F8-D7E0-26A9C9B08D4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698BBE9-164C-17BE-734D-DECCFD7E0C23}"/>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2424782470"/>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F618A3-7840-4F03-D973-F70DDEAD1F09}"/>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58409AB2-B9C9-4DB5-9AB3-6354755B2D0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13F77E92-6850-A2BE-BF4F-CE36C46E0CF3}"/>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829FB6DE-45AC-DBA9-2EF8-42CCA2E24E8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96218D78-9488-8CDB-A4C4-4B4EB231C1C1}"/>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67C14A96-8144-E813-25D2-13F3E241885C}"/>
              </a:ext>
            </a:extLst>
          </p:cNvPr>
          <p:cNvSpPr>
            <a:spLocks noGrp="1"/>
          </p:cNvSpPr>
          <p:nvPr>
            <p:ph type="dt" sz="half" idx="10"/>
          </p:nvPr>
        </p:nvSpPr>
        <p:spPr/>
        <p:txBody>
          <a:bodyPr/>
          <a:lstStyle/>
          <a:p>
            <a:endParaRPr lang="en-GB"/>
          </a:p>
        </p:txBody>
      </p:sp>
      <p:sp>
        <p:nvSpPr>
          <p:cNvPr id="8" name="Footer Placeholder 7">
            <a:extLst>
              <a:ext uri="{FF2B5EF4-FFF2-40B4-BE49-F238E27FC236}">
                <a16:creationId xmlns:a16="http://schemas.microsoft.com/office/drawing/2014/main" id="{1B157E6A-6D92-DB37-5EB4-F9668A578A6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8654771-A35B-E6BD-8B91-542CEB1B9BC6}"/>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38555776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C0FB51-CC7B-7F09-C04E-2F261BE983F8}"/>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9304C4BF-A737-0F1E-0E4A-282FAFB6FD3B}"/>
              </a:ext>
            </a:extLst>
          </p:cNvPr>
          <p:cNvSpPr>
            <a:spLocks noGrp="1"/>
          </p:cNvSpPr>
          <p:nvPr>
            <p:ph type="dt" sz="half" idx="10"/>
          </p:nvPr>
        </p:nvSpPr>
        <p:spPr/>
        <p:txBody>
          <a:bodyPr/>
          <a:lstStyle/>
          <a:p>
            <a:endParaRPr lang="en-GB"/>
          </a:p>
        </p:txBody>
      </p:sp>
      <p:sp>
        <p:nvSpPr>
          <p:cNvPr id="4" name="Footer Placeholder 3">
            <a:extLst>
              <a:ext uri="{FF2B5EF4-FFF2-40B4-BE49-F238E27FC236}">
                <a16:creationId xmlns:a16="http://schemas.microsoft.com/office/drawing/2014/main" id="{6ADF8A6B-8E1C-D1D6-C1A9-3DA612BBDDD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030FB62-48B5-B5C2-A36E-E57C9CF035D1}"/>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3250133860"/>
      </p:ext>
    </p:extLst>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9AFBE60-5AA5-291E-4FC3-578F041D4AF8}"/>
              </a:ext>
            </a:extLst>
          </p:cNvPr>
          <p:cNvSpPr>
            <a:spLocks noGrp="1"/>
          </p:cNvSpPr>
          <p:nvPr>
            <p:ph type="dt" sz="half" idx="10"/>
          </p:nvPr>
        </p:nvSpPr>
        <p:spPr/>
        <p:txBody>
          <a:bodyPr/>
          <a:lstStyle/>
          <a:p>
            <a:endParaRPr lang="en-GB"/>
          </a:p>
        </p:txBody>
      </p:sp>
      <p:sp>
        <p:nvSpPr>
          <p:cNvPr id="3" name="Footer Placeholder 2">
            <a:extLst>
              <a:ext uri="{FF2B5EF4-FFF2-40B4-BE49-F238E27FC236}">
                <a16:creationId xmlns:a16="http://schemas.microsoft.com/office/drawing/2014/main" id="{D02F2715-EC10-DF35-7A5B-D01D4A958A2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A5CFB47-3718-E3C8-BD3F-E97A82CC6E98}"/>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3316071103"/>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BAAC30-E89E-1EBD-6939-63859C02D96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F2712117-E3D0-C2D2-4134-14451D59E50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0D9E544A-5ED9-5A02-5549-8477D68733D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8599632A-F08B-75FA-48E2-2C3631250706}"/>
              </a:ext>
            </a:extLst>
          </p:cNvPr>
          <p:cNvSpPr>
            <a:spLocks noGrp="1"/>
          </p:cNvSpPr>
          <p:nvPr>
            <p:ph type="dt" sz="half" idx="10"/>
          </p:nvPr>
        </p:nvSpPr>
        <p:spPr/>
        <p:txBody>
          <a:bodyPr/>
          <a:lstStyle/>
          <a:p>
            <a:endParaRPr lang="en-GB"/>
          </a:p>
        </p:txBody>
      </p:sp>
      <p:sp>
        <p:nvSpPr>
          <p:cNvPr id="6" name="Footer Placeholder 5">
            <a:extLst>
              <a:ext uri="{FF2B5EF4-FFF2-40B4-BE49-F238E27FC236}">
                <a16:creationId xmlns:a16="http://schemas.microsoft.com/office/drawing/2014/main" id="{210CEA8F-7DCD-FCA5-F17A-15279E12B31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AAB6BC1-76B2-BDA0-236A-EE3B45E64676}"/>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3937727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39EBEC-E186-5F59-0A60-A62974F3E751}"/>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C68672C6-D5F0-04CA-A8F0-A2CB31DDBF9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AB2DD96E-9777-54F0-13E3-F0053D99D85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7772601A-6D04-2259-B678-EE456E648D96}"/>
              </a:ext>
            </a:extLst>
          </p:cNvPr>
          <p:cNvSpPr>
            <a:spLocks noGrp="1"/>
          </p:cNvSpPr>
          <p:nvPr>
            <p:ph type="dt" sz="half" idx="10"/>
          </p:nvPr>
        </p:nvSpPr>
        <p:spPr/>
        <p:txBody>
          <a:bodyPr/>
          <a:lstStyle/>
          <a:p>
            <a:endParaRPr lang="en-GB"/>
          </a:p>
        </p:txBody>
      </p:sp>
      <p:sp>
        <p:nvSpPr>
          <p:cNvPr id="6" name="Footer Placeholder 5">
            <a:extLst>
              <a:ext uri="{FF2B5EF4-FFF2-40B4-BE49-F238E27FC236}">
                <a16:creationId xmlns:a16="http://schemas.microsoft.com/office/drawing/2014/main" id="{B73E8DEE-8D74-089B-8EE6-D978350D21A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386D6BD-09A5-50EA-C8EB-809E1B79B2C8}"/>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3940861151"/>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8898C8-2ADF-E154-8917-A77BE5C6A31D}"/>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233F5056-4EAE-8B60-2015-EC06DECC3E88}"/>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8EDFD584-B0D3-F81D-5DBF-EDD336220323}"/>
              </a:ext>
            </a:extLst>
          </p:cNvPr>
          <p:cNvSpPr>
            <a:spLocks noGrp="1"/>
          </p:cNvSpPr>
          <p:nvPr>
            <p:ph type="dt" sz="half" idx="10"/>
          </p:nvPr>
        </p:nvSpPr>
        <p:spPr/>
        <p:txBody>
          <a:bodyPr/>
          <a:lstStyle/>
          <a:p>
            <a:endParaRPr lang="en-GB"/>
          </a:p>
        </p:txBody>
      </p:sp>
      <p:sp>
        <p:nvSpPr>
          <p:cNvPr id="5" name="Footer Placeholder 4">
            <a:extLst>
              <a:ext uri="{FF2B5EF4-FFF2-40B4-BE49-F238E27FC236}">
                <a16:creationId xmlns:a16="http://schemas.microsoft.com/office/drawing/2014/main" id="{AB51D06D-369B-4552-9726-A211AC6BD9B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66B6849-D195-FC9C-67C8-DB8F13616CC1}"/>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35732081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A5F2CEB-2B7D-0467-A877-726B609F662D}"/>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BF95DCD5-E05E-8239-A5C7-CC9B38DA5B33}"/>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72F7FAEE-5A6F-7DF2-980D-26BFB8B08F26}"/>
              </a:ext>
            </a:extLst>
          </p:cNvPr>
          <p:cNvSpPr>
            <a:spLocks noGrp="1"/>
          </p:cNvSpPr>
          <p:nvPr>
            <p:ph type="dt" sz="half" idx="10"/>
          </p:nvPr>
        </p:nvSpPr>
        <p:spPr/>
        <p:txBody>
          <a:bodyPr/>
          <a:lstStyle/>
          <a:p>
            <a:endParaRPr lang="en-GB"/>
          </a:p>
        </p:txBody>
      </p:sp>
      <p:sp>
        <p:nvSpPr>
          <p:cNvPr id="5" name="Footer Placeholder 4">
            <a:extLst>
              <a:ext uri="{FF2B5EF4-FFF2-40B4-BE49-F238E27FC236}">
                <a16:creationId xmlns:a16="http://schemas.microsoft.com/office/drawing/2014/main" id="{271C3970-0199-D421-5F94-491A52B071C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D03F326-B8B1-844E-8AAA-E83C263CCC27}"/>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34903570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EA13098-0FBD-6C79-F2D4-DFF78B8DB16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7159FBF1-C275-1580-9D63-E10CA7ACE25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234E9CC9-2E4A-834B-4038-FF3890F953D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endParaRPr lang="en-GB"/>
          </a:p>
        </p:txBody>
      </p:sp>
      <p:sp>
        <p:nvSpPr>
          <p:cNvPr id="5" name="Footer Placeholder 4">
            <a:extLst>
              <a:ext uri="{FF2B5EF4-FFF2-40B4-BE49-F238E27FC236}">
                <a16:creationId xmlns:a16="http://schemas.microsoft.com/office/drawing/2014/main" id="{1823EA47-0E0E-CBFA-E3F1-C675C6255CD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27E368EB-3067-DD8C-9E9E-A47FD13DD44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1345897160"/>
      </p:ext>
    </p:extLst>
  </p:cSld>
  <p:clrMap bg1="lt1" tx1="dk1" bg2="lt2" tx2="dk2" accent1="accent1" accent2="accent2" accent3="accent3" accent4="accent4" accent5="accent5" accent6="accent6" hlink="hlink" folHlink="folHlink"/>
  <p:sldLayoutIdLst>
    <p:sldLayoutId id="2147483834" r:id="rId1"/>
    <p:sldLayoutId id="2147483835" r:id="rId2"/>
    <p:sldLayoutId id="2147483836" r:id="rId3"/>
    <p:sldLayoutId id="2147483837" r:id="rId4"/>
    <p:sldLayoutId id="2147483838" r:id="rId5"/>
    <p:sldLayoutId id="2147483839" r:id="rId6"/>
    <p:sldLayoutId id="2147483840" r:id="rId7"/>
    <p:sldLayoutId id="2147483841" r:id="rId8"/>
    <p:sldLayoutId id="2147483842" r:id="rId9"/>
    <p:sldLayoutId id="2147483843" r:id="rId10"/>
    <p:sldLayoutId id="2147483844"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jpe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jpeg"/></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2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24.jpeg"/></Relationships>
</file>

<file path=ppt/slides/_rels/slide2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1"/>
          <p:cNvSpPr txBox="1">
            <a:spLocks noGrp="1"/>
          </p:cNvSpPr>
          <p:nvPr>
            <p:ph type="ctrTitle"/>
          </p:nvPr>
        </p:nvSpPr>
        <p:spPr>
          <a:xfrm>
            <a:off x="1104956" y="2691687"/>
            <a:ext cx="9989677" cy="1653407"/>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rgbClr val="262626"/>
              </a:buClr>
              <a:buSzPts val="3400"/>
              <a:buFont typeface="Garamond"/>
              <a:buNone/>
            </a:pPr>
            <a:r>
              <a:rPr lang="en-GB" sz="4400" b="1" dirty="0">
                <a:latin typeface="Twinkl Thin" panose="02000000000000000000" pitchFamily="2" charset="0"/>
              </a:rPr>
              <a:t>EYFS - Reception</a:t>
            </a:r>
            <a:br>
              <a:rPr lang="en-GB" sz="4400" dirty="0">
                <a:latin typeface="Twinkl Thin" panose="02000000000000000000" pitchFamily="2" charset="0"/>
              </a:rPr>
            </a:br>
            <a:r>
              <a:rPr lang="en-GB" sz="4400" dirty="0">
                <a:latin typeface="Twinkl Thin" panose="02000000000000000000" pitchFamily="2" charset="0"/>
              </a:rPr>
              <a:t>Welcome Meeting 2026</a:t>
            </a:r>
            <a:endParaRPr sz="7200" dirty="0">
              <a:latin typeface="Twinkl Thin" panose="02000000000000000000" pitchFamily="2"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40"/>
        <p:cNvGrpSpPr/>
        <p:nvPr/>
      </p:nvGrpSpPr>
      <p:grpSpPr>
        <a:xfrm>
          <a:off x="0" y="0"/>
          <a:ext cx="0" cy="0"/>
          <a:chOff x="0" y="0"/>
          <a:chExt cx="0" cy="0"/>
        </a:xfrm>
      </p:grpSpPr>
      <p:sp>
        <p:nvSpPr>
          <p:cNvPr id="241" name="Google Shape;241;p13"/>
          <p:cNvSpPr txBox="1">
            <a:spLocks noGrp="1"/>
          </p:cNvSpPr>
          <p:nvPr>
            <p:ph type="title"/>
          </p:nvPr>
        </p:nvSpPr>
        <p:spPr>
          <a:xfrm>
            <a:off x="1295400" y="853397"/>
            <a:ext cx="9601196" cy="1303867"/>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rgbClr val="262626"/>
              </a:buClr>
              <a:buSzPts val="4400"/>
              <a:buFont typeface="Garamond"/>
              <a:buNone/>
            </a:pPr>
            <a:r>
              <a:rPr lang="en-GB" b="1" dirty="0">
                <a:latin typeface="Twinkl Thin" panose="02000000000000000000" pitchFamily="2" charset="0"/>
              </a:rPr>
              <a:t>Meet the Team</a:t>
            </a:r>
            <a:endParaRPr b="1" dirty="0">
              <a:latin typeface="Twinkl Thin" panose="02000000000000000000" pitchFamily="2" charset="0"/>
            </a:endParaRPr>
          </a:p>
        </p:txBody>
      </p:sp>
      <p:sp>
        <p:nvSpPr>
          <p:cNvPr id="4" name="TextBox 3">
            <a:extLst>
              <a:ext uri="{FF2B5EF4-FFF2-40B4-BE49-F238E27FC236}">
                <a16:creationId xmlns:a16="http://schemas.microsoft.com/office/drawing/2014/main" id="{4DF1DD87-17DA-A2D9-4B61-FB5D6829F731}"/>
              </a:ext>
            </a:extLst>
          </p:cNvPr>
          <p:cNvSpPr txBox="1"/>
          <p:nvPr/>
        </p:nvSpPr>
        <p:spPr>
          <a:xfrm>
            <a:off x="1551212" y="2299697"/>
            <a:ext cx="9089571" cy="3108543"/>
          </a:xfrm>
          <a:prstGeom prst="rect">
            <a:avLst/>
          </a:prstGeom>
          <a:noFill/>
        </p:spPr>
        <p:txBody>
          <a:bodyPr wrap="square" rtlCol="0">
            <a:spAutoFit/>
          </a:bodyPr>
          <a:lstStyle/>
          <a:p>
            <a:r>
              <a:rPr lang="en-GB" sz="2800" dirty="0">
                <a:latin typeface="Twinkl Thin" panose="02000000000000000000" pitchFamily="2" charset="0"/>
              </a:rPr>
              <a:t>Head Teacher / Safeguarding Lead – Mrs Dring </a:t>
            </a:r>
          </a:p>
          <a:p>
            <a:endParaRPr lang="en-GB" sz="2800" dirty="0">
              <a:latin typeface="Twinkl Thin" panose="02000000000000000000" pitchFamily="2" charset="0"/>
            </a:endParaRPr>
          </a:p>
          <a:p>
            <a:r>
              <a:rPr lang="en-GB" sz="2800" dirty="0">
                <a:latin typeface="Twinkl Thin" panose="02000000000000000000" pitchFamily="2" charset="0"/>
              </a:rPr>
              <a:t>Deputy Head / SEND Coordinator – Miss McMillan</a:t>
            </a:r>
          </a:p>
          <a:p>
            <a:endParaRPr lang="en-GB" sz="2800" dirty="0">
              <a:latin typeface="Twinkl Thin" panose="02000000000000000000" pitchFamily="2" charset="0"/>
            </a:endParaRPr>
          </a:p>
          <a:p>
            <a:r>
              <a:rPr lang="en-GB" sz="2800" dirty="0">
                <a:latin typeface="Twinkl Thin" panose="02000000000000000000" pitchFamily="2" charset="0"/>
              </a:rPr>
              <a:t>Reception Teacher – Miss Taylor </a:t>
            </a:r>
          </a:p>
          <a:p>
            <a:endParaRPr lang="en-GB" sz="2800" dirty="0">
              <a:latin typeface="Twinkl Thin" panose="02000000000000000000" pitchFamily="2" charset="0"/>
            </a:endParaRPr>
          </a:p>
          <a:p>
            <a:r>
              <a:rPr lang="en-GB" sz="2800" dirty="0">
                <a:latin typeface="Twinkl Thin" panose="02000000000000000000" pitchFamily="2" charset="0"/>
              </a:rPr>
              <a:t>Reception Teaching Assistant – Mrs Fielding (NNEB)</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2756CB-BD21-C696-A353-E9BE7D881426}"/>
              </a:ext>
            </a:extLst>
          </p:cNvPr>
          <p:cNvSpPr>
            <a:spLocks noGrp="1"/>
          </p:cNvSpPr>
          <p:nvPr>
            <p:ph type="title"/>
          </p:nvPr>
        </p:nvSpPr>
        <p:spPr/>
        <p:txBody>
          <a:bodyPr/>
          <a:lstStyle/>
          <a:p>
            <a:pPr algn="ctr"/>
            <a:r>
              <a:rPr lang="en-GB" b="1" dirty="0">
                <a:latin typeface="Twinkl Thin" panose="02000000000000000000" pitchFamily="2" charset="0"/>
              </a:rPr>
              <a:t>Our Ethos</a:t>
            </a:r>
          </a:p>
        </p:txBody>
      </p:sp>
      <p:sp>
        <p:nvSpPr>
          <p:cNvPr id="3" name="Content Placeholder 2">
            <a:extLst>
              <a:ext uri="{FF2B5EF4-FFF2-40B4-BE49-F238E27FC236}">
                <a16:creationId xmlns:a16="http://schemas.microsoft.com/office/drawing/2014/main" id="{14006AFD-7E78-F076-DB5E-3A52CF9AEE3F}"/>
              </a:ext>
            </a:extLst>
          </p:cNvPr>
          <p:cNvSpPr>
            <a:spLocks noGrp="1"/>
          </p:cNvSpPr>
          <p:nvPr>
            <p:ph idx="1"/>
          </p:nvPr>
        </p:nvSpPr>
        <p:spPr>
          <a:xfrm>
            <a:off x="1985294" y="1623171"/>
            <a:ext cx="8474321" cy="4023360"/>
          </a:xfrm>
        </p:spPr>
        <p:txBody>
          <a:bodyPr/>
          <a:lstStyle/>
          <a:p>
            <a:pPr marL="0" lvl="0" indent="0" algn="ctr">
              <a:lnSpc>
                <a:spcPct val="100000"/>
              </a:lnSpc>
              <a:spcBef>
                <a:spcPts val="0"/>
              </a:spcBef>
              <a:spcAft>
                <a:spcPts val="0"/>
              </a:spcAft>
              <a:buClr>
                <a:srgbClr val="000000"/>
              </a:buClr>
              <a:buSzPts val="1400"/>
              <a:buNone/>
              <a:defRPr/>
            </a:pPr>
            <a:r>
              <a:rPr lang="en-GB" sz="2800" b="1" dirty="0">
                <a:latin typeface="Twinkl Thin" panose="02000000000000000000" pitchFamily="2" charset="0"/>
              </a:rPr>
              <a:t>‘</a:t>
            </a:r>
            <a:r>
              <a:rPr lang="en-GB" sz="3200" b="1" dirty="0">
                <a:latin typeface="Twinkl Thin" panose="02000000000000000000" pitchFamily="2" charset="0"/>
              </a:rPr>
              <a:t>Immersed in a Christian community, each individual is encouraged, challenged and nurtured to learn and grow to achieve their full potential’. </a:t>
            </a:r>
          </a:p>
          <a:p>
            <a:endParaRPr lang="en-GB" dirty="0">
              <a:latin typeface="Garamond" panose="02020404030301010803" pitchFamily="18" charset="0"/>
            </a:endParaRPr>
          </a:p>
        </p:txBody>
      </p:sp>
      <p:pic>
        <p:nvPicPr>
          <p:cNvPr id="6" name="Picture 5">
            <a:extLst>
              <a:ext uri="{FF2B5EF4-FFF2-40B4-BE49-F238E27FC236}">
                <a16:creationId xmlns:a16="http://schemas.microsoft.com/office/drawing/2014/main" id="{9D65E446-5815-B4F1-D923-1B52DB8E3CCA}"/>
              </a:ext>
            </a:extLst>
          </p:cNvPr>
          <p:cNvPicPr>
            <a:picLocks noChangeAspect="1"/>
          </p:cNvPicPr>
          <p:nvPr/>
        </p:nvPicPr>
        <p:blipFill>
          <a:blip r:embed="rId3"/>
          <a:stretch>
            <a:fillRect/>
          </a:stretch>
        </p:blipFill>
        <p:spPr>
          <a:xfrm>
            <a:off x="3376755" y="3722552"/>
            <a:ext cx="5438490" cy="3024554"/>
          </a:xfrm>
          <a:prstGeom prst="rect">
            <a:avLst/>
          </a:prstGeom>
        </p:spPr>
      </p:pic>
    </p:spTree>
    <p:extLst>
      <p:ext uri="{BB962C8B-B14F-4D97-AF65-F5344CB8AC3E}">
        <p14:creationId xmlns:p14="http://schemas.microsoft.com/office/powerpoint/2010/main" val="11053500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65;p6">
            <a:extLst>
              <a:ext uri="{FF2B5EF4-FFF2-40B4-BE49-F238E27FC236}">
                <a16:creationId xmlns:a16="http://schemas.microsoft.com/office/drawing/2014/main" id="{CD48A13A-304D-4CED-27CB-DCB03074B652}"/>
              </a:ext>
            </a:extLst>
          </p:cNvPr>
          <p:cNvSpPr txBox="1">
            <a:spLocks noGrp="1"/>
          </p:cNvSpPr>
          <p:nvPr>
            <p:ph type="title"/>
          </p:nvPr>
        </p:nvSpPr>
        <p:spPr>
          <a:xfrm>
            <a:off x="1421797" y="494855"/>
            <a:ext cx="9606987" cy="702478"/>
          </a:xfrm>
          <a:prstGeom prst="rect">
            <a:avLst/>
          </a:prstGeom>
          <a:noFill/>
          <a:ln>
            <a:noFill/>
          </a:ln>
        </p:spPr>
        <p:txBody>
          <a:bodyPr spcFirstLastPara="1" wrap="square" lIns="91425" tIns="45700" rIns="91425" bIns="45700" anchor="b" anchorCtr="0">
            <a:noAutofit/>
          </a:bodyPr>
          <a:lstStyle/>
          <a:p>
            <a:pPr marL="0" lvl="0" indent="0" algn="ctr" rtl="0">
              <a:spcBef>
                <a:spcPts val="0"/>
              </a:spcBef>
              <a:spcAft>
                <a:spcPts val="0"/>
              </a:spcAft>
              <a:buClr>
                <a:srgbClr val="262626"/>
              </a:buClr>
              <a:buSzPts val="4400"/>
              <a:buFont typeface="Garamond"/>
              <a:buNone/>
            </a:pPr>
            <a:r>
              <a:rPr lang="en-GB" sz="4000" b="1" dirty="0">
                <a:latin typeface="Twinkl Thin" panose="02000000000000000000" pitchFamily="2" charset="0"/>
              </a:rPr>
              <a:t>Something we want you to know…</a:t>
            </a:r>
            <a:endParaRPr sz="4000" b="1" dirty="0">
              <a:latin typeface="Twinkl Thin" panose="02000000000000000000" pitchFamily="2" charset="0"/>
            </a:endParaRPr>
          </a:p>
        </p:txBody>
      </p:sp>
      <p:sp>
        <p:nvSpPr>
          <p:cNvPr id="6" name="TextBox 5">
            <a:extLst>
              <a:ext uri="{FF2B5EF4-FFF2-40B4-BE49-F238E27FC236}">
                <a16:creationId xmlns:a16="http://schemas.microsoft.com/office/drawing/2014/main" id="{94842F2B-4913-7793-8CB6-D8659C453BF2}"/>
              </a:ext>
            </a:extLst>
          </p:cNvPr>
          <p:cNvSpPr txBox="1"/>
          <p:nvPr/>
        </p:nvSpPr>
        <p:spPr>
          <a:xfrm>
            <a:off x="5563700" y="1752197"/>
            <a:ext cx="6470248" cy="4401205"/>
          </a:xfrm>
          <a:prstGeom prst="rect">
            <a:avLst/>
          </a:prstGeom>
          <a:noFill/>
        </p:spPr>
        <p:txBody>
          <a:bodyPr wrap="square" rtlCol="0">
            <a:spAutoFit/>
          </a:bodyPr>
          <a:lstStyle/>
          <a:p>
            <a:r>
              <a:rPr lang="en-GB" sz="2800" dirty="0">
                <a:latin typeface="Twinkl Thin" panose="02000000000000000000" pitchFamily="2" charset="0"/>
              </a:rPr>
              <a:t>Starting school is a special milestone for both children and their families. In our caring Christian community, we ensure that every child feels safe, valued, and supported from their very first day. We nurture the whole child—academically, socially, and emotionally—helping them to grow in confidence, develop a love of learning, and begin their journey towards a hopeful and fulfilling future.</a:t>
            </a:r>
          </a:p>
        </p:txBody>
      </p:sp>
    </p:spTree>
    <p:extLst>
      <p:ext uri="{BB962C8B-B14F-4D97-AF65-F5344CB8AC3E}">
        <p14:creationId xmlns:p14="http://schemas.microsoft.com/office/powerpoint/2010/main" val="29558393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B0B769-0DFA-904F-82AF-3C6C05EBA073}"/>
              </a:ext>
            </a:extLst>
          </p:cNvPr>
          <p:cNvSpPr>
            <a:spLocks noGrp="1"/>
          </p:cNvSpPr>
          <p:nvPr>
            <p:ph type="title"/>
          </p:nvPr>
        </p:nvSpPr>
        <p:spPr/>
        <p:txBody>
          <a:bodyPr/>
          <a:lstStyle/>
          <a:p>
            <a:r>
              <a:rPr lang="en-US" b="1" dirty="0">
                <a:latin typeface="Twinkl Thin" panose="02000000000000000000" pitchFamily="2" charset="0"/>
              </a:rPr>
              <a:t>The EYFS Curriculum </a:t>
            </a:r>
          </a:p>
        </p:txBody>
      </p:sp>
      <p:sp>
        <p:nvSpPr>
          <p:cNvPr id="3" name="Text Placeholder 2">
            <a:extLst>
              <a:ext uri="{FF2B5EF4-FFF2-40B4-BE49-F238E27FC236}">
                <a16:creationId xmlns:a16="http://schemas.microsoft.com/office/drawing/2014/main" id="{DB94FFA1-ED1B-E749-91A6-52022537DF70}"/>
              </a:ext>
            </a:extLst>
          </p:cNvPr>
          <p:cNvSpPr>
            <a:spLocks noGrp="1"/>
          </p:cNvSpPr>
          <p:nvPr>
            <p:ph idx="1"/>
          </p:nvPr>
        </p:nvSpPr>
        <p:spPr>
          <a:xfrm>
            <a:off x="1134627" y="2532573"/>
            <a:ext cx="9601196" cy="566096"/>
          </a:xfrm>
        </p:spPr>
        <p:txBody>
          <a:bodyPr/>
          <a:lstStyle/>
          <a:p>
            <a:pPr marL="97155" indent="0">
              <a:buNone/>
            </a:pPr>
            <a:r>
              <a:rPr lang="en-US" dirty="0">
                <a:latin typeface="Twinkl Thin" panose="02000000000000000000" pitchFamily="2" charset="0"/>
              </a:rPr>
              <a:t>The EYFS Curriculum is made up of 7 areas of learning. </a:t>
            </a:r>
          </a:p>
        </p:txBody>
      </p:sp>
      <p:sp>
        <p:nvSpPr>
          <p:cNvPr id="4" name="TextBox 3">
            <a:extLst>
              <a:ext uri="{FF2B5EF4-FFF2-40B4-BE49-F238E27FC236}">
                <a16:creationId xmlns:a16="http://schemas.microsoft.com/office/drawing/2014/main" id="{6C89D2BF-152F-DD47-BF42-3568299F43B7}"/>
              </a:ext>
            </a:extLst>
          </p:cNvPr>
          <p:cNvSpPr txBox="1"/>
          <p:nvPr/>
        </p:nvSpPr>
        <p:spPr>
          <a:xfrm>
            <a:off x="1295401" y="3393961"/>
            <a:ext cx="4149969" cy="2308324"/>
          </a:xfrm>
          <a:prstGeom prst="rect">
            <a:avLst/>
          </a:prstGeom>
          <a:noFill/>
        </p:spPr>
        <p:txBody>
          <a:bodyPr wrap="square" rtlCol="0">
            <a:spAutoFit/>
          </a:bodyPr>
          <a:lstStyle/>
          <a:p>
            <a:r>
              <a:rPr lang="en-US" sz="1800" b="1" dirty="0">
                <a:latin typeface="Twinkl Thin" panose="02000000000000000000" pitchFamily="2" charset="0"/>
              </a:rPr>
              <a:t>3 Prime Areas:</a:t>
            </a:r>
          </a:p>
          <a:p>
            <a:endParaRPr lang="en-US" sz="1800" dirty="0">
              <a:latin typeface="Twinkl Thin" panose="02000000000000000000" pitchFamily="2" charset="0"/>
            </a:endParaRPr>
          </a:p>
          <a:p>
            <a:r>
              <a:rPr lang="en-US" sz="1800" dirty="0">
                <a:latin typeface="Twinkl Thin" panose="02000000000000000000" pitchFamily="2" charset="0"/>
              </a:rPr>
              <a:t>Communication and Language</a:t>
            </a:r>
          </a:p>
          <a:p>
            <a:endParaRPr lang="en-US" sz="1800" dirty="0">
              <a:latin typeface="Twinkl Thin" panose="02000000000000000000" pitchFamily="2" charset="0"/>
            </a:endParaRPr>
          </a:p>
          <a:p>
            <a:r>
              <a:rPr lang="en-US" sz="1800" dirty="0">
                <a:latin typeface="Twinkl Thin" panose="02000000000000000000" pitchFamily="2" charset="0"/>
              </a:rPr>
              <a:t>Physical Development</a:t>
            </a:r>
          </a:p>
          <a:p>
            <a:endParaRPr lang="en-US" sz="1800" dirty="0">
              <a:latin typeface="Twinkl Thin" panose="02000000000000000000" pitchFamily="2" charset="0"/>
            </a:endParaRPr>
          </a:p>
          <a:p>
            <a:r>
              <a:rPr lang="en-US" sz="1800" dirty="0">
                <a:latin typeface="Twinkl Thin" panose="02000000000000000000" pitchFamily="2" charset="0"/>
              </a:rPr>
              <a:t>Personal, Social, Emotional Development</a:t>
            </a:r>
          </a:p>
        </p:txBody>
      </p:sp>
      <p:sp>
        <p:nvSpPr>
          <p:cNvPr id="6" name="TextBox 5">
            <a:extLst>
              <a:ext uri="{FF2B5EF4-FFF2-40B4-BE49-F238E27FC236}">
                <a16:creationId xmlns:a16="http://schemas.microsoft.com/office/drawing/2014/main" id="{13B6554F-FC1C-ED4D-98FB-607CE7CC9F8A}"/>
              </a:ext>
            </a:extLst>
          </p:cNvPr>
          <p:cNvSpPr txBox="1"/>
          <p:nvPr/>
        </p:nvSpPr>
        <p:spPr>
          <a:xfrm>
            <a:off x="5445370" y="3369473"/>
            <a:ext cx="4149969" cy="2585323"/>
          </a:xfrm>
          <a:prstGeom prst="rect">
            <a:avLst/>
          </a:prstGeom>
          <a:noFill/>
        </p:spPr>
        <p:txBody>
          <a:bodyPr wrap="square" rtlCol="0">
            <a:spAutoFit/>
          </a:bodyPr>
          <a:lstStyle/>
          <a:p>
            <a:r>
              <a:rPr lang="en-US" sz="1800" b="1" dirty="0">
                <a:latin typeface="Twinkl Thin" panose="02000000000000000000" pitchFamily="2" charset="0"/>
              </a:rPr>
              <a:t>4 Specific Areas:</a:t>
            </a:r>
          </a:p>
          <a:p>
            <a:endParaRPr lang="en-US" sz="1800" dirty="0">
              <a:latin typeface="Twinkl Thin" panose="02000000000000000000" pitchFamily="2" charset="0"/>
            </a:endParaRPr>
          </a:p>
          <a:p>
            <a:r>
              <a:rPr lang="en-US" sz="1800" dirty="0">
                <a:latin typeface="Twinkl Thin" panose="02000000000000000000" pitchFamily="2" charset="0"/>
              </a:rPr>
              <a:t>Literacy</a:t>
            </a:r>
          </a:p>
          <a:p>
            <a:endParaRPr lang="en-US" sz="1800" dirty="0">
              <a:latin typeface="Twinkl Thin" panose="02000000000000000000" pitchFamily="2" charset="0"/>
            </a:endParaRPr>
          </a:p>
          <a:p>
            <a:r>
              <a:rPr lang="en-US" sz="1800" dirty="0">
                <a:latin typeface="Twinkl Thin" panose="02000000000000000000" pitchFamily="2" charset="0"/>
              </a:rPr>
              <a:t>Maths</a:t>
            </a:r>
          </a:p>
          <a:p>
            <a:endParaRPr lang="en-US" sz="1800" dirty="0">
              <a:latin typeface="Twinkl Thin" panose="02000000000000000000" pitchFamily="2" charset="0"/>
            </a:endParaRPr>
          </a:p>
          <a:p>
            <a:r>
              <a:rPr lang="en-US" sz="1800" dirty="0">
                <a:latin typeface="Twinkl Thin" panose="02000000000000000000" pitchFamily="2" charset="0"/>
              </a:rPr>
              <a:t>Understanding the World</a:t>
            </a:r>
          </a:p>
          <a:p>
            <a:endParaRPr lang="en-US" sz="1800" dirty="0">
              <a:latin typeface="Twinkl Thin" panose="02000000000000000000" pitchFamily="2" charset="0"/>
            </a:endParaRPr>
          </a:p>
          <a:p>
            <a:r>
              <a:rPr lang="en-US" sz="1800" dirty="0">
                <a:latin typeface="Twinkl Thin" panose="02000000000000000000" pitchFamily="2" charset="0"/>
              </a:rPr>
              <a:t>Expressive Arts and Design </a:t>
            </a:r>
          </a:p>
        </p:txBody>
      </p:sp>
      <p:pic>
        <p:nvPicPr>
          <p:cNvPr id="7" name="Picture 6">
            <a:extLst>
              <a:ext uri="{FF2B5EF4-FFF2-40B4-BE49-F238E27FC236}">
                <a16:creationId xmlns:a16="http://schemas.microsoft.com/office/drawing/2014/main" id="{C9D3395C-85C7-874D-85D0-343C8840DCF0}"/>
              </a:ext>
            </a:extLst>
          </p:cNvPr>
          <p:cNvPicPr>
            <a:picLocks noChangeAspect="1"/>
          </p:cNvPicPr>
          <p:nvPr/>
        </p:nvPicPr>
        <p:blipFill>
          <a:blip r:embed="rId3"/>
          <a:stretch>
            <a:fillRect/>
          </a:stretch>
        </p:blipFill>
        <p:spPr>
          <a:xfrm>
            <a:off x="8649784" y="3369473"/>
            <a:ext cx="3250993" cy="2352044"/>
          </a:xfrm>
          <a:prstGeom prst="rect">
            <a:avLst/>
          </a:prstGeom>
        </p:spPr>
      </p:pic>
      <p:pic>
        <p:nvPicPr>
          <p:cNvPr id="8" name="Picture 7">
            <a:extLst>
              <a:ext uri="{FF2B5EF4-FFF2-40B4-BE49-F238E27FC236}">
                <a16:creationId xmlns:a16="http://schemas.microsoft.com/office/drawing/2014/main" id="{C0D080AB-4D98-A3BC-E7DF-E671C6D9E5A1}"/>
              </a:ext>
            </a:extLst>
          </p:cNvPr>
          <p:cNvPicPr>
            <a:picLocks noChangeAspect="1"/>
          </p:cNvPicPr>
          <p:nvPr/>
        </p:nvPicPr>
        <p:blipFill>
          <a:blip r:embed="rId4"/>
          <a:stretch>
            <a:fillRect/>
          </a:stretch>
        </p:blipFill>
        <p:spPr>
          <a:xfrm>
            <a:off x="9746901" y="147364"/>
            <a:ext cx="2254667" cy="2254667"/>
          </a:xfrm>
          <a:prstGeom prst="rect">
            <a:avLst/>
          </a:prstGeom>
        </p:spPr>
      </p:pic>
      <p:sp>
        <p:nvSpPr>
          <p:cNvPr id="9" name="TextBox 8">
            <a:extLst>
              <a:ext uri="{FF2B5EF4-FFF2-40B4-BE49-F238E27FC236}">
                <a16:creationId xmlns:a16="http://schemas.microsoft.com/office/drawing/2014/main" id="{35B9E0EF-BBC8-1302-110B-55840EF3224F}"/>
              </a:ext>
            </a:extLst>
          </p:cNvPr>
          <p:cNvSpPr txBox="1"/>
          <p:nvPr/>
        </p:nvSpPr>
        <p:spPr>
          <a:xfrm>
            <a:off x="6844466" y="337430"/>
            <a:ext cx="2254667" cy="923330"/>
          </a:xfrm>
          <a:prstGeom prst="rect">
            <a:avLst/>
          </a:prstGeom>
          <a:noFill/>
        </p:spPr>
        <p:txBody>
          <a:bodyPr wrap="square" rtlCol="0">
            <a:spAutoFit/>
          </a:bodyPr>
          <a:lstStyle/>
          <a:p>
            <a:r>
              <a:rPr lang="en-GB" dirty="0">
                <a:latin typeface="Twinkl Thin" panose="02000000000000000000" pitchFamily="2" charset="0"/>
              </a:rPr>
              <a:t>Scan for Development Matters document.</a:t>
            </a:r>
          </a:p>
        </p:txBody>
      </p:sp>
      <p:cxnSp>
        <p:nvCxnSpPr>
          <p:cNvPr id="11" name="Connector: Curved 10">
            <a:extLst>
              <a:ext uri="{FF2B5EF4-FFF2-40B4-BE49-F238E27FC236}">
                <a16:creationId xmlns:a16="http://schemas.microsoft.com/office/drawing/2014/main" id="{AF7D3600-43EC-D5D6-6A1D-38552713C865}"/>
              </a:ext>
            </a:extLst>
          </p:cNvPr>
          <p:cNvCxnSpPr/>
          <p:nvPr/>
        </p:nvCxnSpPr>
        <p:spPr>
          <a:xfrm>
            <a:off x="8139165" y="1396721"/>
            <a:ext cx="1456174" cy="482321"/>
          </a:xfrm>
          <a:prstGeom prst="curvedConnector3">
            <a:avLst/>
          </a:prstGeom>
          <a:ln>
            <a:solidFill>
              <a:schemeClr val="tx1"/>
            </a:solidFill>
            <a:tailEnd type="triangle"/>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7168240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2DB911-4A89-F14C-922C-EE183435FC4D}"/>
              </a:ext>
            </a:extLst>
          </p:cNvPr>
          <p:cNvSpPr>
            <a:spLocks noGrp="1"/>
          </p:cNvSpPr>
          <p:nvPr>
            <p:ph type="title"/>
          </p:nvPr>
        </p:nvSpPr>
        <p:spPr/>
        <p:txBody>
          <a:bodyPr/>
          <a:lstStyle/>
          <a:p>
            <a:r>
              <a:rPr lang="en-US" b="1" dirty="0">
                <a:latin typeface="Twinkl Thin" panose="02000000000000000000" pitchFamily="2" charset="0"/>
              </a:rPr>
              <a:t>The Early Years Curriculum</a:t>
            </a:r>
          </a:p>
        </p:txBody>
      </p:sp>
      <p:sp>
        <p:nvSpPr>
          <p:cNvPr id="3" name="Text Placeholder 2">
            <a:extLst>
              <a:ext uri="{FF2B5EF4-FFF2-40B4-BE49-F238E27FC236}">
                <a16:creationId xmlns:a16="http://schemas.microsoft.com/office/drawing/2014/main" id="{F9B0A97E-F8B4-6946-BA37-91B37C0C57D3}"/>
              </a:ext>
            </a:extLst>
          </p:cNvPr>
          <p:cNvSpPr>
            <a:spLocks noGrp="1"/>
          </p:cNvSpPr>
          <p:nvPr>
            <p:ph idx="1"/>
          </p:nvPr>
        </p:nvSpPr>
        <p:spPr/>
        <p:txBody>
          <a:bodyPr>
            <a:normAutofit/>
          </a:bodyPr>
          <a:lstStyle/>
          <a:p>
            <a:r>
              <a:rPr lang="en-GB" sz="2000" dirty="0">
                <a:latin typeface="Twinkl Thin" panose="02000000000000000000" pitchFamily="2" charset="0"/>
              </a:rPr>
              <a:t>The EYFS Curriculum is used to build a progressive learning program based on your child interests and needs. </a:t>
            </a:r>
          </a:p>
          <a:p>
            <a:r>
              <a:rPr lang="en-GB" sz="2000" dirty="0">
                <a:latin typeface="Twinkl Thin" panose="02000000000000000000" pitchFamily="2" charset="0"/>
              </a:rPr>
              <a:t>The EYFS curriculum taught at St Michael’s focuses on developing the whole child and not just cognitive or academic ability.</a:t>
            </a:r>
          </a:p>
          <a:p>
            <a:r>
              <a:rPr lang="en-GB" sz="2000" dirty="0">
                <a:latin typeface="Twinkl Thin" panose="02000000000000000000" pitchFamily="2" charset="0"/>
              </a:rPr>
              <a:t>Cognitive development must proceed hand in hand with their social and communication development. </a:t>
            </a:r>
          </a:p>
          <a:p>
            <a:r>
              <a:rPr lang="en-GB" sz="2000" dirty="0">
                <a:latin typeface="Twinkl Thin" panose="02000000000000000000" pitchFamily="2" charset="0"/>
              </a:rPr>
              <a:t>Knowledge and professional judgements of a child’s ability are made using observations, taught sessions, focus tasks, high-quality interactions and exploratory play opportunities. </a:t>
            </a:r>
          </a:p>
          <a:p>
            <a:endParaRPr lang="en-US" dirty="0"/>
          </a:p>
        </p:txBody>
      </p:sp>
    </p:spTree>
    <p:extLst>
      <p:ext uri="{BB962C8B-B14F-4D97-AF65-F5344CB8AC3E}">
        <p14:creationId xmlns:p14="http://schemas.microsoft.com/office/powerpoint/2010/main" val="13664187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EDC494-A6AC-044E-8B28-0E69E7106D0C}"/>
              </a:ext>
            </a:extLst>
          </p:cNvPr>
          <p:cNvSpPr>
            <a:spLocks noGrp="1"/>
          </p:cNvSpPr>
          <p:nvPr>
            <p:ph type="title"/>
          </p:nvPr>
        </p:nvSpPr>
        <p:spPr>
          <a:xfrm>
            <a:off x="987490" y="131860"/>
            <a:ext cx="10515600" cy="1325563"/>
          </a:xfrm>
        </p:spPr>
        <p:txBody>
          <a:bodyPr/>
          <a:lstStyle/>
          <a:p>
            <a:r>
              <a:rPr lang="en-US" b="1" dirty="0">
                <a:latin typeface="Twinkl Thin" panose="02000000000000000000" pitchFamily="2" charset="0"/>
              </a:rPr>
              <a:t>Communication is Key!</a:t>
            </a:r>
          </a:p>
        </p:txBody>
      </p:sp>
      <p:sp>
        <p:nvSpPr>
          <p:cNvPr id="4" name="Speech Bubble: Oval 3">
            <a:extLst>
              <a:ext uri="{FF2B5EF4-FFF2-40B4-BE49-F238E27FC236}">
                <a16:creationId xmlns:a16="http://schemas.microsoft.com/office/drawing/2014/main" id="{43132D86-8506-DC99-479C-2A4F311B5A00}"/>
              </a:ext>
            </a:extLst>
          </p:cNvPr>
          <p:cNvSpPr/>
          <p:nvPr/>
        </p:nvSpPr>
        <p:spPr>
          <a:xfrm>
            <a:off x="186611" y="1380931"/>
            <a:ext cx="4488025" cy="3002039"/>
          </a:xfrm>
          <a:prstGeom prst="wedgeEllipseCallout">
            <a:avLst>
              <a:gd name="adj1" fmla="val -46197"/>
              <a:gd name="adj2" fmla="val 46960"/>
            </a:avLst>
          </a:pr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97155" indent="0">
              <a:buNone/>
            </a:pPr>
            <a:r>
              <a:rPr lang="en-GB" dirty="0">
                <a:solidFill>
                  <a:schemeClr val="tx1"/>
                </a:solidFill>
                <a:latin typeface="Twinkl Thin" panose="02000000000000000000" pitchFamily="2" charset="0"/>
              </a:rPr>
              <a:t>At school we encourage children to express their ideas and opinions. We want children to be able to make comments and suggestions about things they have heard. </a:t>
            </a:r>
            <a:endParaRPr lang="en-US" dirty="0">
              <a:solidFill>
                <a:schemeClr val="tx1"/>
              </a:solidFill>
              <a:latin typeface="Twinkl Thin" panose="02000000000000000000" pitchFamily="2" charset="0"/>
            </a:endParaRPr>
          </a:p>
        </p:txBody>
      </p:sp>
      <p:sp>
        <p:nvSpPr>
          <p:cNvPr id="5" name="Speech Bubble: Oval 4">
            <a:extLst>
              <a:ext uri="{FF2B5EF4-FFF2-40B4-BE49-F238E27FC236}">
                <a16:creationId xmlns:a16="http://schemas.microsoft.com/office/drawing/2014/main" id="{7B247368-F124-5767-A735-DFB87CF6C5AE}"/>
              </a:ext>
            </a:extLst>
          </p:cNvPr>
          <p:cNvSpPr/>
          <p:nvPr/>
        </p:nvSpPr>
        <p:spPr>
          <a:xfrm>
            <a:off x="7209192" y="565598"/>
            <a:ext cx="4422710" cy="3116425"/>
          </a:xfrm>
          <a:prstGeom prst="wedgeEllipseCallout">
            <a:avLst>
              <a:gd name="adj1" fmla="val -50369"/>
              <a:gd name="adj2" fmla="val 45434"/>
            </a:avLst>
          </a:pr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Twinkl Thin" panose="02000000000000000000" pitchFamily="2" charset="0"/>
              </a:rPr>
              <a:t>Communication is at the heart of everything we do. Every session that is taught will develop communication, language and listening skills. </a:t>
            </a:r>
          </a:p>
          <a:p>
            <a:pPr algn="ctr"/>
            <a:endParaRPr lang="en-GB" dirty="0">
              <a:solidFill>
                <a:schemeClr val="tx1"/>
              </a:solidFill>
            </a:endParaRPr>
          </a:p>
        </p:txBody>
      </p:sp>
      <p:sp>
        <p:nvSpPr>
          <p:cNvPr id="8" name="Speech Bubble: Oval 7">
            <a:extLst>
              <a:ext uri="{FF2B5EF4-FFF2-40B4-BE49-F238E27FC236}">
                <a16:creationId xmlns:a16="http://schemas.microsoft.com/office/drawing/2014/main" id="{5FDA75B6-A0B7-71EE-2392-4AD41EDB7572}"/>
              </a:ext>
            </a:extLst>
          </p:cNvPr>
          <p:cNvSpPr/>
          <p:nvPr/>
        </p:nvSpPr>
        <p:spPr>
          <a:xfrm>
            <a:off x="3786673" y="3712353"/>
            <a:ext cx="4618653" cy="2780522"/>
          </a:xfrm>
          <a:prstGeom prst="wedgeEllipseCallout">
            <a:avLst>
              <a:gd name="adj1" fmla="val -41641"/>
              <a:gd name="adj2" fmla="val 55453"/>
            </a:avLst>
          </a:pr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Twinkl Thin" panose="02000000000000000000" pitchFamily="2" charset="0"/>
              </a:rPr>
              <a:t>Our environment, inside and outside will be vocabulary rich to support reading, communication and language in all areas of learning.  </a:t>
            </a:r>
          </a:p>
        </p:txBody>
      </p:sp>
    </p:spTree>
    <p:extLst>
      <p:ext uri="{BB962C8B-B14F-4D97-AF65-F5344CB8AC3E}">
        <p14:creationId xmlns:p14="http://schemas.microsoft.com/office/powerpoint/2010/main" val="6920114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5E6130-840F-1440-7145-D3CE8E8EB880}"/>
              </a:ext>
            </a:extLst>
          </p:cNvPr>
          <p:cNvSpPr>
            <a:spLocks noGrp="1"/>
          </p:cNvSpPr>
          <p:nvPr>
            <p:ph type="title"/>
          </p:nvPr>
        </p:nvSpPr>
        <p:spPr/>
        <p:txBody>
          <a:bodyPr/>
          <a:lstStyle/>
          <a:p>
            <a:r>
              <a:rPr lang="en-GB" b="1" dirty="0">
                <a:latin typeface="Twinkl Thin" panose="02000000000000000000" pitchFamily="2" charset="0"/>
              </a:rPr>
              <a:t>Uniform </a:t>
            </a:r>
          </a:p>
        </p:txBody>
      </p:sp>
      <p:sp>
        <p:nvSpPr>
          <p:cNvPr id="3" name="Text Placeholder 2">
            <a:extLst>
              <a:ext uri="{FF2B5EF4-FFF2-40B4-BE49-F238E27FC236}">
                <a16:creationId xmlns:a16="http://schemas.microsoft.com/office/drawing/2014/main" id="{045EFA19-7180-F639-3A75-C852AFEC7A2B}"/>
              </a:ext>
            </a:extLst>
          </p:cNvPr>
          <p:cNvSpPr>
            <a:spLocks noGrp="1"/>
          </p:cNvSpPr>
          <p:nvPr>
            <p:ph idx="1"/>
          </p:nvPr>
        </p:nvSpPr>
        <p:spPr/>
        <p:txBody>
          <a:bodyPr>
            <a:normAutofit/>
          </a:bodyPr>
          <a:lstStyle/>
          <a:p>
            <a:pPr marL="0" indent="0">
              <a:buNone/>
            </a:pPr>
            <a:r>
              <a:rPr lang="en-GB" dirty="0">
                <a:latin typeface="Twinkl Thin" panose="02000000000000000000" pitchFamily="2" charset="0"/>
              </a:rPr>
              <a:t>We encourage children to wear the uniform with pride. Therefore, children should wear the following:</a:t>
            </a:r>
          </a:p>
          <a:p>
            <a:pPr marL="97155" indent="0">
              <a:buNone/>
            </a:pPr>
            <a:endParaRPr lang="en-GB" dirty="0">
              <a:latin typeface="Twinkl Thin" panose="02000000000000000000" pitchFamily="2" charset="0"/>
            </a:endParaRPr>
          </a:p>
          <a:p>
            <a:pPr marL="97155" indent="0">
              <a:buNone/>
            </a:pPr>
            <a:r>
              <a:rPr lang="en-GB" dirty="0">
                <a:latin typeface="Twinkl Thin" panose="02000000000000000000" pitchFamily="2" charset="0"/>
              </a:rPr>
              <a:t>Girls: tartan skirt or navy trousers, navy cardigan or jumper (with school logo), gold polo shirt. Yellow school summer dresses can be worn during the summer months.</a:t>
            </a:r>
          </a:p>
          <a:p>
            <a:pPr marL="97155" indent="0">
              <a:buNone/>
            </a:pPr>
            <a:endParaRPr lang="en-GB" dirty="0">
              <a:latin typeface="Twinkl Thin" panose="02000000000000000000" pitchFamily="2" charset="0"/>
            </a:endParaRPr>
          </a:p>
          <a:p>
            <a:pPr marL="97155" indent="0">
              <a:buNone/>
            </a:pPr>
            <a:r>
              <a:rPr lang="en-GB" dirty="0">
                <a:latin typeface="Twinkl Thin" panose="02000000000000000000" pitchFamily="2" charset="0"/>
              </a:rPr>
              <a:t>Boys: grey trousers, navy jumper (with school logo), gold polo shirt.</a:t>
            </a:r>
          </a:p>
        </p:txBody>
      </p:sp>
    </p:spTree>
    <p:extLst>
      <p:ext uri="{BB962C8B-B14F-4D97-AF65-F5344CB8AC3E}">
        <p14:creationId xmlns:p14="http://schemas.microsoft.com/office/powerpoint/2010/main" val="24776518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AC6A5B-BEF9-30B5-9876-B95759678CE0}"/>
              </a:ext>
            </a:extLst>
          </p:cNvPr>
          <p:cNvSpPr>
            <a:spLocks noGrp="1"/>
          </p:cNvSpPr>
          <p:nvPr>
            <p:ph type="title"/>
          </p:nvPr>
        </p:nvSpPr>
        <p:spPr/>
        <p:txBody>
          <a:bodyPr/>
          <a:lstStyle/>
          <a:p>
            <a:r>
              <a:rPr lang="en-GB" b="1" dirty="0">
                <a:latin typeface="Twinkl Thin" panose="02000000000000000000" pitchFamily="2" charset="0"/>
              </a:rPr>
              <a:t>PE Kits </a:t>
            </a:r>
          </a:p>
        </p:txBody>
      </p:sp>
      <p:sp>
        <p:nvSpPr>
          <p:cNvPr id="3" name="Text Placeholder 2">
            <a:extLst>
              <a:ext uri="{FF2B5EF4-FFF2-40B4-BE49-F238E27FC236}">
                <a16:creationId xmlns:a16="http://schemas.microsoft.com/office/drawing/2014/main" id="{69D33E19-7533-974B-8FCC-D542C97E92B9}"/>
              </a:ext>
            </a:extLst>
          </p:cNvPr>
          <p:cNvSpPr>
            <a:spLocks noGrp="1"/>
          </p:cNvSpPr>
          <p:nvPr>
            <p:ph idx="1"/>
          </p:nvPr>
        </p:nvSpPr>
        <p:spPr/>
        <p:txBody>
          <a:bodyPr vert="horz" lIns="91440" tIns="45720" rIns="91440" bIns="45720" rtlCol="0" anchor="t">
            <a:normAutofit fontScale="92500" lnSpcReduction="10000"/>
          </a:bodyPr>
          <a:lstStyle/>
          <a:p>
            <a:r>
              <a:rPr lang="en-GB" sz="2800" dirty="0">
                <a:latin typeface="Twinkl Thin"/>
              </a:rPr>
              <a:t>Our school PE kit comprises of navy shorts, navy t-shirt (with </a:t>
            </a:r>
            <a:r>
              <a:rPr lang="en-GB" sz="2800">
                <a:latin typeface="Twinkl Thin"/>
              </a:rPr>
              <a:t>school logo) and black pumps.</a:t>
            </a:r>
            <a:endParaRPr lang="en-US">
              <a:latin typeface="Twinkl Thin"/>
            </a:endParaRPr>
          </a:p>
          <a:p>
            <a:r>
              <a:rPr lang="en-GB" dirty="0">
                <a:latin typeface="Twinkl"/>
              </a:rPr>
              <a:t>There is a school tracksuit available to purchase for outdoor PE sessions.</a:t>
            </a:r>
          </a:p>
          <a:p>
            <a:r>
              <a:rPr lang="en-GB" sz="2800" dirty="0">
                <a:latin typeface="Twinkl Thin"/>
              </a:rPr>
              <a:t>St Michael’s PE kits can be purchased from various shops around the Leigh and Atherton area, please speak to the school office for these suppliers.</a:t>
            </a:r>
          </a:p>
          <a:p>
            <a:r>
              <a:rPr lang="en-GB" sz="2800" dirty="0">
                <a:latin typeface="Twinkl Thin" panose="02000000000000000000" pitchFamily="2" charset="0"/>
              </a:rPr>
              <a:t>Children are not allowed to wear dance wear – especially with bare midriffs.</a:t>
            </a:r>
          </a:p>
          <a:p>
            <a:r>
              <a:rPr lang="en-GB" sz="2800" dirty="0">
                <a:latin typeface="Twinkl Thin" panose="02000000000000000000" pitchFamily="2" charset="0"/>
              </a:rPr>
              <a:t>Children should come to school in their PE Kit on the day they have PE. Children wil</a:t>
            </a:r>
            <a:r>
              <a:rPr lang="en-GB" dirty="0">
                <a:latin typeface="Twinkl Thin" panose="02000000000000000000" pitchFamily="2" charset="0"/>
              </a:rPr>
              <a:t>l have two PE days per week. </a:t>
            </a:r>
            <a:endParaRPr lang="en-GB" sz="2800" dirty="0">
              <a:latin typeface="Twinkl Thin" panose="02000000000000000000" pitchFamily="2" charset="0"/>
            </a:endParaRPr>
          </a:p>
        </p:txBody>
      </p:sp>
    </p:spTree>
    <p:extLst>
      <p:ext uri="{BB962C8B-B14F-4D97-AF65-F5344CB8AC3E}">
        <p14:creationId xmlns:p14="http://schemas.microsoft.com/office/powerpoint/2010/main" val="37078700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73"/>
        <p:cNvGrpSpPr/>
        <p:nvPr/>
      </p:nvGrpSpPr>
      <p:grpSpPr>
        <a:xfrm>
          <a:off x="0" y="0"/>
          <a:ext cx="0" cy="0"/>
          <a:chOff x="0" y="0"/>
          <a:chExt cx="0" cy="0"/>
        </a:xfrm>
      </p:grpSpPr>
      <p:sp>
        <p:nvSpPr>
          <p:cNvPr id="176" name="Google Shape;176;p7"/>
          <p:cNvSpPr txBox="1">
            <a:spLocks noGrp="1"/>
          </p:cNvSpPr>
          <p:nvPr>
            <p:ph type="title"/>
          </p:nvPr>
        </p:nvSpPr>
        <p:spPr>
          <a:xfrm>
            <a:off x="1256858" y="667441"/>
            <a:ext cx="4842190" cy="1774814"/>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rgbClr val="262626"/>
              </a:buClr>
              <a:buSzPts val="4400"/>
              <a:buFont typeface="Garamond"/>
              <a:buNone/>
            </a:pPr>
            <a:r>
              <a:rPr lang="en-GB" b="1" dirty="0">
                <a:latin typeface="Twinkl Thin" panose="02000000000000000000" pitchFamily="2" charset="0"/>
              </a:rPr>
              <a:t>Early Reading and Phonics</a:t>
            </a:r>
            <a:endParaRPr b="1" dirty="0">
              <a:latin typeface="Twinkl Thin" panose="02000000000000000000" pitchFamily="2" charset="0"/>
            </a:endParaRPr>
          </a:p>
        </p:txBody>
      </p:sp>
      <p:sp>
        <p:nvSpPr>
          <p:cNvPr id="180" name="Google Shape;180;p7"/>
          <p:cNvSpPr txBox="1">
            <a:spLocks noGrp="1"/>
          </p:cNvSpPr>
          <p:nvPr>
            <p:ph idx="1"/>
          </p:nvPr>
        </p:nvSpPr>
        <p:spPr>
          <a:xfrm>
            <a:off x="6621561" y="888242"/>
            <a:ext cx="5248443" cy="5532144"/>
          </a:xfrm>
          <a:prstGeom prst="rect">
            <a:avLst/>
          </a:prstGeom>
          <a:noFill/>
          <a:ln>
            <a:noFill/>
          </a:ln>
        </p:spPr>
        <p:txBody>
          <a:bodyPr spcFirstLastPara="1" wrap="square" lIns="91425" tIns="45700" rIns="91425" bIns="45700" anchor="t" anchorCtr="0">
            <a:normAutofit fontScale="92500" lnSpcReduction="10000"/>
          </a:bodyPr>
          <a:lstStyle/>
          <a:p>
            <a:pPr marL="0" lvl="0" indent="0" algn="l" rtl="0">
              <a:spcBef>
                <a:spcPts val="0"/>
              </a:spcBef>
              <a:spcAft>
                <a:spcPts val="0"/>
              </a:spcAft>
              <a:buSzPct val="115000"/>
              <a:buNone/>
            </a:pPr>
            <a:r>
              <a:rPr lang="en-GB" sz="2400" dirty="0">
                <a:latin typeface="Twinkl Thin" panose="02000000000000000000" pitchFamily="2" charset="0"/>
              </a:rPr>
              <a:t>At St Michael’s we follow the </a:t>
            </a:r>
            <a:r>
              <a:rPr lang="en-GB" sz="2400" b="1" dirty="0" err="1">
                <a:latin typeface="Twinkl Thin" panose="02000000000000000000" pitchFamily="2" charset="0"/>
              </a:rPr>
              <a:t>Soundswrite</a:t>
            </a:r>
            <a:r>
              <a:rPr lang="en-GB" sz="2400" b="1" dirty="0">
                <a:latin typeface="Twinkl Thin" panose="02000000000000000000" pitchFamily="2" charset="0"/>
              </a:rPr>
              <a:t> </a:t>
            </a:r>
            <a:r>
              <a:rPr lang="en-GB" sz="2400" dirty="0">
                <a:latin typeface="Twinkl Thin" panose="02000000000000000000" pitchFamily="2" charset="0"/>
              </a:rPr>
              <a:t>Programme to teach phonics.</a:t>
            </a:r>
          </a:p>
          <a:p>
            <a:pPr marL="0" indent="0">
              <a:spcBef>
                <a:spcPts val="0"/>
              </a:spcBef>
              <a:buSzPct val="115000"/>
              <a:buNone/>
            </a:pPr>
            <a:endParaRPr lang="en-GB" sz="2400" dirty="0">
              <a:latin typeface="Twinkl Thin" panose="02000000000000000000" pitchFamily="2" charset="0"/>
            </a:endParaRPr>
          </a:p>
          <a:p>
            <a:pPr marL="0" indent="0">
              <a:spcBef>
                <a:spcPts val="0"/>
              </a:spcBef>
              <a:buSzPct val="115000"/>
              <a:buNone/>
            </a:pPr>
            <a:r>
              <a:rPr lang="en-GB" sz="2400" dirty="0">
                <a:latin typeface="Twinkl Thin" panose="02000000000000000000" pitchFamily="2" charset="0"/>
              </a:rPr>
              <a:t>Children in Reception will begin our </a:t>
            </a:r>
            <a:r>
              <a:rPr lang="en-GB" sz="2400" dirty="0" err="1">
                <a:latin typeface="Twinkl Thin" panose="02000000000000000000" pitchFamily="2" charset="0"/>
              </a:rPr>
              <a:t>Soundswrite</a:t>
            </a:r>
            <a:r>
              <a:rPr lang="en-GB" sz="2400" dirty="0">
                <a:latin typeface="Twinkl Thin" panose="02000000000000000000" pitchFamily="2" charset="0"/>
              </a:rPr>
              <a:t> programme from their very first day at school.</a:t>
            </a:r>
          </a:p>
          <a:p>
            <a:pPr marL="0" indent="0">
              <a:spcBef>
                <a:spcPts val="0"/>
              </a:spcBef>
              <a:buSzPct val="115000"/>
              <a:buNone/>
            </a:pPr>
            <a:endParaRPr lang="en-GB" sz="2400" dirty="0">
              <a:latin typeface="Twinkl Thin" panose="02000000000000000000" pitchFamily="2" charset="0"/>
            </a:endParaRPr>
          </a:p>
          <a:p>
            <a:pPr marL="0" indent="0">
              <a:spcBef>
                <a:spcPts val="0"/>
              </a:spcBef>
              <a:buSzPct val="115000"/>
              <a:buNone/>
            </a:pPr>
            <a:r>
              <a:rPr lang="en-GB" sz="2400" dirty="0">
                <a:latin typeface="Twinkl Thin" panose="02000000000000000000" pitchFamily="2" charset="0"/>
              </a:rPr>
              <a:t>All children will start on initial code Unit 1 following the order of sounds in order to segment and blend simple CVC words before moving on to Extended code. </a:t>
            </a:r>
          </a:p>
          <a:p>
            <a:pPr marL="285750" indent="-285750">
              <a:spcBef>
                <a:spcPts val="0"/>
              </a:spcBef>
              <a:buSzPct val="115000"/>
            </a:pPr>
            <a:endParaRPr lang="en-GB" sz="2400" dirty="0">
              <a:latin typeface="Twinkl Thin" panose="02000000000000000000" pitchFamily="2" charset="0"/>
            </a:endParaRPr>
          </a:p>
          <a:p>
            <a:pPr marL="0" indent="0">
              <a:spcBef>
                <a:spcPts val="0"/>
              </a:spcBef>
              <a:buSzPct val="115000"/>
              <a:buNone/>
            </a:pPr>
            <a:r>
              <a:rPr lang="en-GB" sz="2400" dirty="0" err="1">
                <a:latin typeface="Twinkl Thin" panose="02000000000000000000" pitchFamily="2" charset="0"/>
              </a:rPr>
              <a:t>Soundswrite</a:t>
            </a:r>
            <a:r>
              <a:rPr lang="en-GB" sz="2400" dirty="0">
                <a:latin typeface="Twinkl Thin" panose="02000000000000000000" pitchFamily="2" charset="0"/>
              </a:rPr>
              <a:t> teaches pure sound without the added Shwar </a:t>
            </a:r>
            <a:r>
              <a:rPr lang="en-GB" sz="2400" dirty="0">
                <a:solidFill>
                  <a:srgbClr val="FF0000"/>
                </a:solidFill>
                <a:latin typeface="Twinkl Thin" panose="02000000000000000000" pitchFamily="2" charset="0"/>
              </a:rPr>
              <a:t>(The sound is ‘m’ not ‘</a:t>
            </a:r>
            <a:r>
              <a:rPr lang="en-GB" sz="2400" dirty="0" err="1">
                <a:solidFill>
                  <a:srgbClr val="FF0000"/>
                </a:solidFill>
                <a:latin typeface="Twinkl Thin" panose="02000000000000000000" pitchFamily="2" charset="0"/>
              </a:rPr>
              <a:t>muh</a:t>
            </a:r>
            <a:r>
              <a:rPr lang="en-GB" sz="2400" dirty="0">
                <a:solidFill>
                  <a:srgbClr val="FF0000"/>
                </a:solidFill>
                <a:latin typeface="Twinkl Thin" panose="02000000000000000000" pitchFamily="2" charset="0"/>
              </a:rPr>
              <a:t>’).</a:t>
            </a:r>
          </a:p>
          <a:p>
            <a:pPr marL="0" indent="0">
              <a:spcBef>
                <a:spcPts val="0"/>
              </a:spcBef>
              <a:buSzPct val="115000"/>
              <a:buNone/>
            </a:pPr>
            <a:endParaRPr lang="en-GB" sz="2400" dirty="0">
              <a:latin typeface="Twinkl Thin" panose="02000000000000000000" pitchFamily="2" charset="0"/>
            </a:endParaRPr>
          </a:p>
          <a:p>
            <a:pPr marL="0" indent="0">
              <a:spcBef>
                <a:spcPts val="0"/>
              </a:spcBef>
              <a:buSzPct val="115000"/>
              <a:buNone/>
            </a:pPr>
            <a:r>
              <a:rPr lang="en-GB" sz="2400" dirty="0">
                <a:latin typeface="Twinkl Thin" panose="02000000000000000000" pitchFamily="2" charset="0"/>
              </a:rPr>
              <a:t>Children will be allocated a Phonics Reading book based on the Unit they are on. </a:t>
            </a:r>
          </a:p>
        </p:txBody>
      </p:sp>
      <p:pic>
        <p:nvPicPr>
          <p:cNvPr id="3" name="Picture 2">
            <a:extLst>
              <a:ext uri="{FF2B5EF4-FFF2-40B4-BE49-F238E27FC236}">
                <a16:creationId xmlns:a16="http://schemas.microsoft.com/office/drawing/2014/main" id="{4323AA60-AFAB-9848-9B6F-C8C95343BCBA}"/>
              </a:ext>
            </a:extLst>
          </p:cNvPr>
          <p:cNvPicPr>
            <a:picLocks noChangeAspect="1"/>
          </p:cNvPicPr>
          <p:nvPr/>
        </p:nvPicPr>
        <p:blipFill>
          <a:blip r:embed="rId3"/>
          <a:stretch>
            <a:fillRect/>
          </a:stretch>
        </p:blipFill>
        <p:spPr>
          <a:xfrm>
            <a:off x="2020164" y="2228644"/>
            <a:ext cx="2160057" cy="2160057"/>
          </a:xfrm>
          <a:prstGeom prst="rect">
            <a:avLst/>
          </a:prstGeom>
        </p:spPr>
      </p:pic>
    </p:spTree>
    <p:extLst>
      <p:ext uri="{BB962C8B-B14F-4D97-AF65-F5344CB8AC3E}">
        <p14:creationId xmlns:p14="http://schemas.microsoft.com/office/powerpoint/2010/main" val="16417663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73">
          <a:extLst>
            <a:ext uri="{FF2B5EF4-FFF2-40B4-BE49-F238E27FC236}">
              <a16:creationId xmlns:a16="http://schemas.microsoft.com/office/drawing/2014/main" id="{1ABE1300-98EB-06E5-67E8-796C3821E4FD}"/>
            </a:ext>
          </a:extLst>
        </p:cNvPr>
        <p:cNvGrpSpPr/>
        <p:nvPr/>
      </p:nvGrpSpPr>
      <p:grpSpPr>
        <a:xfrm>
          <a:off x="0" y="0"/>
          <a:ext cx="0" cy="0"/>
          <a:chOff x="0" y="0"/>
          <a:chExt cx="0" cy="0"/>
        </a:xfrm>
      </p:grpSpPr>
      <p:sp>
        <p:nvSpPr>
          <p:cNvPr id="176" name="Google Shape;176;p7">
            <a:extLst>
              <a:ext uri="{FF2B5EF4-FFF2-40B4-BE49-F238E27FC236}">
                <a16:creationId xmlns:a16="http://schemas.microsoft.com/office/drawing/2014/main" id="{163B42BE-574B-25F4-3D7D-234F9E8E4385}"/>
              </a:ext>
            </a:extLst>
          </p:cNvPr>
          <p:cNvSpPr txBox="1">
            <a:spLocks noGrp="1"/>
          </p:cNvSpPr>
          <p:nvPr>
            <p:ph type="title"/>
          </p:nvPr>
        </p:nvSpPr>
        <p:spPr>
          <a:xfrm>
            <a:off x="1253810" y="-86186"/>
            <a:ext cx="4842190" cy="1774814"/>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rgbClr val="262626"/>
              </a:buClr>
              <a:buSzPts val="4400"/>
              <a:buFont typeface="Garamond"/>
              <a:buNone/>
            </a:pPr>
            <a:r>
              <a:rPr lang="en-GB" b="1" dirty="0">
                <a:latin typeface="Twinkl Thin" panose="02000000000000000000" pitchFamily="2" charset="0"/>
              </a:rPr>
              <a:t>Reading at Home</a:t>
            </a:r>
            <a:endParaRPr b="1" dirty="0">
              <a:latin typeface="Twinkl Thin" panose="02000000000000000000" pitchFamily="2" charset="0"/>
            </a:endParaRPr>
          </a:p>
        </p:txBody>
      </p:sp>
      <p:sp>
        <p:nvSpPr>
          <p:cNvPr id="180" name="Google Shape;180;p7">
            <a:extLst>
              <a:ext uri="{FF2B5EF4-FFF2-40B4-BE49-F238E27FC236}">
                <a16:creationId xmlns:a16="http://schemas.microsoft.com/office/drawing/2014/main" id="{67F2291E-0E39-2C33-BF67-64A728921ED1}"/>
              </a:ext>
            </a:extLst>
          </p:cNvPr>
          <p:cNvSpPr txBox="1">
            <a:spLocks noGrp="1"/>
          </p:cNvSpPr>
          <p:nvPr>
            <p:ph idx="1"/>
          </p:nvPr>
        </p:nvSpPr>
        <p:spPr>
          <a:xfrm>
            <a:off x="6569309" y="667441"/>
            <a:ext cx="5248443" cy="5532144"/>
          </a:xfrm>
          <a:prstGeom prst="rect">
            <a:avLst/>
          </a:prstGeom>
          <a:noFill/>
          <a:ln>
            <a:noFill/>
          </a:ln>
        </p:spPr>
        <p:txBody>
          <a:bodyPr spcFirstLastPara="1" wrap="square" lIns="91425" tIns="45700" rIns="91425" bIns="45700" anchor="t" anchorCtr="0">
            <a:normAutofit fontScale="85000" lnSpcReduction="10000"/>
          </a:bodyPr>
          <a:lstStyle/>
          <a:p>
            <a:pPr marL="285750" lvl="0" indent="-285750">
              <a:spcBef>
                <a:spcPts val="0"/>
              </a:spcBef>
              <a:buSzPts val="2300"/>
            </a:pPr>
            <a:r>
              <a:rPr lang="en-GB" sz="2400" dirty="0">
                <a:latin typeface="Twinkl Thin" panose="02000000000000000000" pitchFamily="2" charset="0"/>
              </a:rPr>
              <a:t>The best thing that you can do for your children in their early childhood is </a:t>
            </a:r>
            <a:r>
              <a:rPr lang="en-GB" sz="2600" b="1" dirty="0">
                <a:solidFill>
                  <a:srgbClr val="00B050"/>
                </a:solidFill>
                <a:latin typeface="Twinkl Thin" panose="02000000000000000000" pitchFamily="2" charset="0"/>
              </a:rPr>
              <a:t>read, read, read!</a:t>
            </a:r>
          </a:p>
          <a:p>
            <a:pPr marL="285750" lvl="0" indent="-285750">
              <a:buSzPts val="2300"/>
            </a:pPr>
            <a:r>
              <a:rPr lang="en-GB" sz="2400" dirty="0">
                <a:latin typeface="Twinkl Thin" panose="02000000000000000000" pitchFamily="2" charset="0"/>
              </a:rPr>
              <a:t>Fostering a love for reading from an early age supports children’s language development and in turn supports their early reading.</a:t>
            </a:r>
          </a:p>
          <a:p>
            <a:pPr marL="285750" lvl="0" indent="-285750">
              <a:buSzPts val="2300"/>
            </a:pPr>
            <a:r>
              <a:rPr lang="en-GB" sz="2400" dirty="0">
                <a:latin typeface="Twinkl Thin" panose="02000000000000000000" pitchFamily="2" charset="0"/>
              </a:rPr>
              <a:t>At school, reading is of upmost importance to us. We share stories with the children every day and immerse our environment in high quality books.</a:t>
            </a:r>
          </a:p>
          <a:p>
            <a:pPr marL="285750" lvl="0" indent="-285750">
              <a:buSzPts val="2300"/>
            </a:pPr>
            <a:r>
              <a:rPr lang="en-GB" sz="2400" dirty="0">
                <a:latin typeface="Twinkl Thin" panose="02000000000000000000" pitchFamily="2" charset="0"/>
              </a:rPr>
              <a:t>Each week, children bring home a reading book tailored to their phonic ability and also a library book of their choice to read at home. These are changed weekly and you will be told your child’s day to change books at the start of the year.</a:t>
            </a:r>
          </a:p>
          <a:p>
            <a:pPr marL="285750" lvl="0" indent="-285750">
              <a:buSzPts val="2300"/>
            </a:pPr>
            <a:r>
              <a:rPr lang="en-GB" sz="2400" b="1" dirty="0">
                <a:latin typeface="Twinkl Thin" panose="02000000000000000000" pitchFamily="2" charset="0"/>
              </a:rPr>
              <a:t>It is a school expectation that children read every day at home for up to 20 minutes. </a:t>
            </a:r>
          </a:p>
        </p:txBody>
      </p:sp>
      <p:pic>
        <p:nvPicPr>
          <p:cNvPr id="5" name="Picture 4">
            <a:extLst>
              <a:ext uri="{FF2B5EF4-FFF2-40B4-BE49-F238E27FC236}">
                <a16:creationId xmlns:a16="http://schemas.microsoft.com/office/drawing/2014/main" id="{4274A925-2DCB-0F41-13A4-715141A04E72}"/>
              </a:ext>
            </a:extLst>
          </p:cNvPr>
          <p:cNvPicPr>
            <a:picLocks noChangeAspect="1"/>
          </p:cNvPicPr>
          <p:nvPr/>
        </p:nvPicPr>
        <p:blipFill>
          <a:blip r:embed="rId3"/>
          <a:stretch>
            <a:fillRect/>
          </a:stretch>
        </p:blipFill>
        <p:spPr>
          <a:xfrm>
            <a:off x="1840243" y="1232930"/>
            <a:ext cx="3669323" cy="5503985"/>
          </a:xfrm>
          <a:prstGeom prst="rect">
            <a:avLst/>
          </a:prstGeom>
        </p:spPr>
      </p:pic>
    </p:spTree>
    <p:extLst>
      <p:ext uri="{BB962C8B-B14F-4D97-AF65-F5344CB8AC3E}">
        <p14:creationId xmlns:p14="http://schemas.microsoft.com/office/powerpoint/2010/main" val="2584429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73"/>
        <p:cNvGrpSpPr/>
        <p:nvPr/>
      </p:nvGrpSpPr>
      <p:grpSpPr>
        <a:xfrm>
          <a:off x="0" y="0"/>
          <a:ext cx="0" cy="0"/>
          <a:chOff x="0" y="0"/>
          <a:chExt cx="0" cy="0"/>
        </a:xfrm>
      </p:grpSpPr>
      <p:sp>
        <p:nvSpPr>
          <p:cNvPr id="176" name="Google Shape;176;p7"/>
          <p:cNvSpPr txBox="1">
            <a:spLocks noGrp="1"/>
          </p:cNvSpPr>
          <p:nvPr>
            <p:ph type="title"/>
          </p:nvPr>
        </p:nvSpPr>
        <p:spPr>
          <a:xfrm>
            <a:off x="1271660" y="104733"/>
            <a:ext cx="4842190" cy="1774814"/>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rgbClr val="262626"/>
              </a:buClr>
              <a:buSzPts val="4400"/>
              <a:buFont typeface="Garamond"/>
              <a:buNone/>
            </a:pPr>
            <a:r>
              <a:rPr lang="en-GB" b="1" dirty="0">
                <a:latin typeface="Twinkl Thin" panose="02000000000000000000" pitchFamily="2" charset="0"/>
              </a:rPr>
              <a:t>Early Writing and Motor Skills</a:t>
            </a:r>
            <a:endParaRPr b="1" dirty="0">
              <a:latin typeface="Twinkl Thin" panose="02000000000000000000" pitchFamily="2" charset="0"/>
            </a:endParaRPr>
          </a:p>
        </p:txBody>
      </p:sp>
      <p:sp>
        <p:nvSpPr>
          <p:cNvPr id="180" name="Google Shape;180;p7"/>
          <p:cNvSpPr txBox="1">
            <a:spLocks noGrp="1"/>
          </p:cNvSpPr>
          <p:nvPr>
            <p:ph idx="1"/>
          </p:nvPr>
        </p:nvSpPr>
        <p:spPr>
          <a:xfrm>
            <a:off x="6604033" y="1158023"/>
            <a:ext cx="4528947" cy="4696335"/>
          </a:xfrm>
          <a:prstGeom prst="rect">
            <a:avLst/>
          </a:prstGeom>
          <a:noFill/>
          <a:ln>
            <a:noFill/>
          </a:ln>
        </p:spPr>
        <p:txBody>
          <a:bodyPr spcFirstLastPara="1" wrap="square" lIns="91425" tIns="45700" rIns="91425" bIns="45700" anchor="t" anchorCtr="0">
            <a:normAutofit fontScale="77500" lnSpcReduction="20000"/>
          </a:bodyPr>
          <a:lstStyle/>
          <a:p>
            <a:pPr marL="0" lvl="0" indent="0" algn="l" rtl="0">
              <a:spcBef>
                <a:spcPts val="0"/>
              </a:spcBef>
              <a:spcAft>
                <a:spcPts val="0"/>
              </a:spcAft>
              <a:buSzPts val="2760"/>
              <a:buNone/>
            </a:pPr>
            <a:r>
              <a:rPr lang="en-GB" dirty="0">
                <a:latin typeface="Twinkl Thin" panose="02000000000000000000" pitchFamily="2" charset="0"/>
              </a:rPr>
              <a:t>At St Michael’s, we understand the importance of getting children ready to write. However, we ensure this is done at a child’s own pace. </a:t>
            </a:r>
          </a:p>
          <a:p>
            <a:pPr marL="0" lvl="0" indent="0" algn="l" rtl="0">
              <a:spcBef>
                <a:spcPts val="0"/>
              </a:spcBef>
              <a:spcAft>
                <a:spcPts val="0"/>
              </a:spcAft>
              <a:buSzPts val="2760"/>
              <a:buNone/>
            </a:pPr>
            <a:endParaRPr lang="en-GB" dirty="0">
              <a:latin typeface="Twinkl Thin" panose="02000000000000000000" pitchFamily="2" charset="0"/>
            </a:endParaRPr>
          </a:p>
          <a:p>
            <a:pPr marL="0" lvl="0" indent="0" algn="l" rtl="0">
              <a:spcBef>
                <a:spcPts val="0"/>
              </a:spcBef>
              <a:spcAft>
                <a:spcPts val="0"/>
              </a:spcAft>
              <a:buSzPts val="2760"/>
              <a:buNone/>
            </a:pPr>
            <a:r>
              <a:rPr lang="en-GB" dirty="0">
                <a:latin typeface="Twinkl Thin" panose="02000000000000000000" pitchFamily="2" charset="0"/>
              </a:rPr>
              <a:t>In practice, this means lots of fine motor work with playdough, using small tools - tweezers, pipettes etc. and gross motor practice using chalk, paintbrushes, chunky pens, brushes, mops and more to prepare children’s muscles for the process of writing.</a:t>
            </a:r>
          </a:p>
          <a:p>
            <a:pPr marL="0" lvl="0" indent="0" algn="l" rtl="0">
              <a:spcBef>
                <a:spcPts val="0"/>
              </a:spcBef>
              <a:spcAft>
                <a:spcPts val="0"/>
              </a:spcAft>
              <a:buSzPts val="2760"/>
              <a:buNone/>
            </a:pPr>
            <a:endParaRPr lang="en-GB" dirty="0">
              <a:latin typeface="Twinkl Thin" panose="02000000000000000000" pitchFamily="2" charset="0"/>
            </a:endParaRPr>
          </a:p>
          <a:p>
            <a:pPr marL="0" lvl="0" indent="0" algn="l" rtl="0">
              <a:spcBef>
                <a:spcPts val="0"/>
              </a:spcBef>
              <a:spcAft>
                <a:spcPts val="0"/>
              </a:spcAft>
              <a:buSzPts val="2760"/>
              <a:buNone/>
            </a:pPr>
            <a:r>
              <a:rPr lang="en-GB" dirty="0">
                <a:latin typeface="Twinkl Thin" panose="02000000000000000000" pitchFamily="2" charset="0"/>
              </a:rPr>
              <a:t>We have recently invested in a new handwriting scheme. </a:t>
            </a:r>
            <a:endParaRPr dirty="0">
              <a:latin typeface="Twinkl Thin" panose="02000000000000000000" pitchFamily="2"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73"/>
        <p:cNvGrpSpPr/>
        <p:nvPr/>
      </p:nvGrpSpPr>
      <p:grpSpPr>
        <a:xfrm>
          <a:off x="0" y="0"/>
          <a:ext cx="0" cy="0"/>
          <a:chOff x="0" y="0"/>
          <a:chExt cx="0" cy="0"/>
        </a:xfrm>
      </p:grpSpPr>
      <p:sp>
        <p:nvSpPr>
          <p:cNvPr id="176" name="Google Shape;176;p7"/>
          <p:cNvSpPr txBox="1">
            <a:spLocks noGrp="1"/>
          </p:cNvSpPr>
          <p:nvPr>
            <p:ph type="title"/>
          </p:nvPr>
        </p:nvSpPr>
        <p:spPr>
          <a:xfrm>
            <a:off x="1253810" y="173999"/>
            <a:ext cx="4842190" cy="1098485"/>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rgbClr val="262626"/>
              </a:buClr>
              <a:buSzPts val="4400"/>
              <a:buFont typeface="Garamond"/>
              <a:buNone/>
            </a:pPr>
            <a:r>
              <a:rPr lang="en-GB" b="1" dirty="0">
                <a:latin typeface="Twinkl Thin" panose="02000000000000000000" pitchFamily="2" charset="0"/>
              </a:rPr>
              <a:t>Maths</a:t>
            </a:r>
            <a:endParaRPr b="1" dirty="0">
              <a:latin typeface="Twinkl Thin" panose="02000000000000000000" pitchFamily="2" charset="0"/>
            </a:endParaRPr>
          </a:p>
        </p:txBody>
      </p:sp>
      <p:sp>
        <p:nvSpPr>
          <p:cNvPr id="180" name="Google Shape;180;p7"/>
          <p:cNvSpPr txBox="1">
            <a:spLocks noGrp="1"/>
          </p:cNvSpPr>
          <p:nvPr>
            <p:ph idx="1"/>
          </p:nvPr>
        </p:nvSpPr>
        <p:spPr>
          <a:xfrm>
            <a:off x="7202020" y="356397"/>
            <a:ext cx="4528947" cy="4696335"/>
          </a:xfrm>
          <a:prstGeom prst="rect">
            <a:avLst/>
          </a:prstGeom>
          <a:noFill/>
          <a:ln>
            <a:noFill/>
          </a:ln>
        </p:spPr>
        <p:txBody>
          <a:bodyPr spcFirstLastPara="1" wrap="square" lIns="91425" tIns="45700" rIns="91425" bIns="45700" anchor="t" anchorCtr="0">
            <a:normAutofit/>
          </a:bodyPr>
          <a:lstStyle/>
          <a:p>
            <a:pPr marL="285750" lvl="0" indent="-285750" algn="l" rtl="0">
              <a:lnSpc>
                <a:spcPct val="90000"/>
              </a:lnSpc>
              <a:spcBef>
                <a:spcPts val="0"/>
              </a:spcBef>
              <a:spcAft>
                <a:spcPts val="0"/>
              </a:spcAft>
              <a:buSzPts val="2300"/>
              <a:buChar char="•"/>
            </a:pPr>
            <a:r>
              <a:rPr lang="en-GB" sz="2000" dirty="0">
                <a:latin typeface="Twinkl Thin" panose="02000000000000000000" pitchFamily="2" charset="0"/>
              </a:rPr>
              <a:t>At St Michael’s we use White Rose Maths to structure the order of our maths sessions. </a:t>
            </a:r>
          </a:p>
          <a:p>
            <a:pPr marL="285750" lvl="0" indent="-285750" algn="l" rtl="0">
              <a:lnSpc>
                <a:spcPct val="90000"/>
              </a:lnSpc>
              <a:spcBef>
                <a:spcPts val="0"/>
              </a:spcBef>
              <a:spcAft>
                <a:spcPts val="0"/>
              </a:spcAft>
              <a:buSzPts val="2300"/>
              <a:buChar char="•"/>
            </a:pPr>
            <a:r>
              <a:rPr lang="en-GB" sz="2000" dirty="0">
                <a:latin typeface="Twinkl Thin" panose="02000000000000000000" pitchFamily="2" charset="0"/>
              </a:rPr>
              <a:t>You can help at home by practising Number recognition and formation as often as possible.</a:t>
            </a:r>
          </a:p>
          <a:p>
            <a:pPr marL="285750" lvl="0" indent="-285750" algn="l" rtl="0">
              <a:lnSpc>
                <a:spcPct val="90000"/>
              </a:lnSpc>
              <a:spcBef>
                <a:spcPts val="0"/>
              </a:spcBef>
              <a:spcAft>
                <a:spcPts val="0"/>
              </a:spcAft>
              <a:buSzPts val="2300"/>
              <a:buChar char="•"/>
            </a:pPr>
            <a:r>
              <a:rPr lang="en-GB" sz="2000" dirty="0">
                <a:latin typeface="Twinkl Thin" panose="02000000000000000000" pitchFamily="2" charset="0"/>
              </a:rPr>
              <a:t>The White Rose curriculum looks at gaining a broad understanding of number.</a:t>
            </a:r>
          </a:p>
          <a:p>
            <a:pPr marL="285750" lvl="0" indent="-285750" algn="l" rtl="0">
              <a:lnSpc>
                <a:spcPct val="90000"/>
              </a:lnSpc>
              <a:spcBef>
                <a:spcPts val="0"/>
              </a:spcBef>
              <a:spcAft>
                <a:spcPts val="0"/>
              </a:spcAft>
              <a:buSzPts val="2300"/>
              <a:buChar char="•"/>
            </a:pPr>
            <a:r>
              <a:rPr lang="en-GB" sz="2000" dirty="0">
                <a:latin typeface="Twinkl Thin" panose="02000000000000000000" pitchFamily="2" charset="0"/>
              </a:rPr>
              <a:t>In Reception children will learn to read, write, order and manipulate numbers to 10 in a variety of ways before moving on to numbers up to 20.</a:t>
            </a:r>
          </a:p>
        </p:txBody>
      </p:sp>
      <p:pic>
        <p:nvPicPr>
          <p:cNvPr id="5" name="Picture 4">
            <a:extLst>
              <a:ext uri="{FF2B5EF4-FFF2-40B4-BE49-F238E27FC236}">
                <a16:creationId xmlns:a16="http://schemas.microsoft.com/office/drawing/2014/main" id="{DBEB1E38-8B78-6A46-9AF5-452F1D3C84AA}"/>
              </a:ext>
            </a:extLst>
          </p:cNvPr>
          <p:cNvPicPr>
            <a:picLocks noChangeAspect="1"/>
          </p:cNvPicPr>
          <p:nvPr/>
        </p:nvPicPr>
        <p:blipFill>
          <a:blip r:embed="rId3"/>
          <a:stretch>
            <a:fillRect/>
          </a:stretch>
        </p:blipFill>
        <p:spPr>
          <a:xfrm>
            <a:off x="263581" y="1481711"/>
            <a:ext cx="2284587" cy="991551"/>
          </a:xfrm>
          <a:prstGeom prst="rect">
            <a:avLst/>
          </a:prstGeom>
        </p:spPr>
      </p:pic>
      <p:pic>
        <p:nvPicPr>
          <p:cNvPr id="3" name="Picture 2">
            <a:extLst>
              <a:ext uri="{FF2B5EF4-FFF2-40B4-BE49-F238E27FC236}">
                <a16:creationId xmlns:a16="http://schemas.microsoft.com/office/drawing/2014/main" id="{74C9A285-94EA-D63E-145C-687E2BC19965}"/>
              </a:ext>
            </a:extLst>
          </p:cNvPr>
          <p:cNvPicPr>
            <a:picLocks noChangeAspect="1"/>
          </p:cNvPicPr>
          <p:nvPr/>
        </p:nvPicPr>
        <p:blipFill>
          <a:blip r:embed="rId4"/>
          <a:srcRect t="21205" b="5928"/>
          <a:stretch>
            <a:fillRect/>
          </a:stretch>
        </p:blipFill>
        <p:spPr>
          <a:xfrm>
            <a:off x="1405874" y="1150743"/>
            <a:ext cx="2539441" cy="2468411"/>
          </a:xfrm>
          <a:prstGeom prst="rect">
            <a:avLst/>
          </a:prstGeom>
        </p:spPr>
      </p:pic>
      <p:pic>
        <p:nvPicPr>
          <p:cNvPr id="6" name="Picture 5">
            <a:extLst>
              <a:ext uri="{FF2B5EF4-FFF2-40B4-BE49-F238E27FC236}">
                <a16:creationId xmlns:a16="http://schemas.microsoft.com/office/drawing/2014/main" id="{4CB06E67-ABC5-202D-CBB1-712906BB2F93}"/>
              </a:ext>
            </a:extLst>
          </p:cNvPr>
          <p:cNvPicPr>
            <a:picLocks noChangeAspect="1"/>
          </p:cNvPicPr>
          <p:nvPr/>
        </p:nvPicPr>
        <p:blipFill>
          <a:blip r:embed="rId5"/>
          <a:stretch>
            <a:fillRect/>
          </a:stretch>
        </p:blipFill>
        <p:spPr>
          <a:xfrm>
            <a:off x="4211885" y="1150743"/>
            <a:ext cx="2437125" cy="2445706"/>
          </a:xfrm>
          <a:prstGeom prst="rect">
            <a:avLst/>
          </a:prstGeom>
        </p:spPr>
      </p:pic>
      <p:pic>
        <p:nvPicPr>
          <p:cNvPr id="8" name="Picture 7">
            <a:extLst>
              <a:ext uri="{FF2B5EF4-FFF2-40B4-BE49-F238E27FC236}">
                <a16:creationId xmlns:a16="http://schemas.microsoft.com/office/drawing/2014/main" id="{08CD6F0F-AAF0-718F-9286-FE1B4B84A36D}"/>
              </a:ext>
            </a:extLst>
          </p:cNvPr>
          <p:cNvPicPr>
            <a:picLocks noChangeAspect="1"/>
          </p:cNvPicPr>
          <p:nvPr/>
        </p:nvPicPr>
        <p:blipFill>
          <a:blip r:embed="rId6"/>
          <a:srcRect t="20470" b="11218"/>
          <a:stretch>
            <a:fillRect/>
          </a:stretch>
        </p:blipFill>
        <p:spPr>
          <a:xfrm>
            <a:off x="553105" y="3782832"/>
            <a:ext cx="3183004" cy="2900605"/>
          </a:xfrm>
          <a:prstGeom prst="rect">
            <a:avLst/>
          </a:prstGeom>
        </p:spPr>
      </p:pic>
      <p:pic>
        <p:nvPicPr>
          <p:cNvPr id="14" name="Picture 13">
            <a:extLst>
              <a:ext uri="{FF2B5EF4-FFF2-40B4-BE49-F238E27FC236}">
                <a16:creationId xmlns:a16="http://schemas.microsoft.com/office/drawing/2014/main" id="{31CBEC4F-9C98-D321-844D-EB3CEDE247E6}"/>
              </a:ext>
            </a:extLst>
          </p:cNvPr>
          <p:cNvPicPr>
            <a:picLocks noChangeAspect="1"/>
          </p:cNvPicPr>
          <p:nvPr/>
        </p:nvPicPr>
        <p:blipFill>
          <a:blip r:embed="rId7"/>
          <a:srcRect t="24894" b="13595"/>
          <a:stretch>
            <a:fillRect/>
          </a:stretch>
        </p:blipFill>
        <p:spPr>
          <a:xfrm>
            <a:off x="8138968" y="4394312"/>
            <a:ext cx="2569422" cy="2107291"/>
          </a:xfrm>
          <a:prstGeom prst="rect">
            <a:avLst/>
          </a:prstGeom>
        </p:spPr>
      </p:pic>
    </p:spTree>
    <p:extLst>
      <p:ext uri="{BB962C8B-B14F-4D97-AF65-F5344CB8AC3E}">
        <p14:creationId xmlns:p14="http://schemas.microsoft.com/office/powerpoint/2010/main" val="42083460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044324-77E1-3BD6-A15D-E194167EDC18}"/>
              </a:ext>
            </a:extLst>
          </p:cNvPr>
          <p:cNvSpPr>
            <a:spLocks noGrp="1"/>
          </p:cNvSpPr>
          <p:nvPr>
            <p:ph type="title"/>
          </p:nvPr>
        </p:nvSpPr>
        <p:spPr/>
        <p:txBody>
          <a:bodyPr/>
          <a:lstStyle/>
          <a:p>
            <a:endParaRPr lang="en-GB"/>
          </a:p>
        </p:txBody>
      </p:sp>
      <p:pic>
        <p:nvPicPr>
          <p:cNvPr id="5" name="Content Placeholder 4">
            <a:extLst>
              <a:ext uri="{FF2B5EF4-FFF2-40B4-BE49-F238E27FC236}">
                <a16:creationId xmlns:a16="http://schemas.microsoft.com/office/drawing/2014/main" id="{7A98CFFD-6CA6-7A6B-7E6B-921159029646}"/>
              </a:ext>
            </a:extLst>
          </p:cNvPr>
          <p:cNvPicPr>
            <a:picLocks noGrp="1" noChangeAspect="1"/>
          </p:cNvPicPr>
          <p:nvPr>
            <p:ph idx="1"/>
          </p:nvPr>
        </p:nvPicPr>
        <p:blipFill>
          <a:blip r:embed="rId3"/>
          <a:stretch>
            <a:fillRect/>
          </a:stretch>
        </p:blipFill>
        <p:spPr>
          <a:xfrm>
            <a:off x="1014057" y="121045"/>
            <a:ext cx="9971806" cy="6615910"/>
          </a:xfrm>
          <a:prstGeom prst="rect">
            <a:avLst/>
          </a:prstGeom>
        </p:spPr>
      </p:pic>
    </p:spTree>
    <p:extLst>
      <p:ext uri="{BB962C8B-B14F-4D97-AF65-F5344CB8AC3E}">
        <p14:creationId xmlns:p14="http://schemas.microsoft.com/office/powerpoint/2010/main" val="40884778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73"/>
        <p:cNvGrpSpPr/>
        <p:nvPr/>
      </p:nvGrpSpPr>
      <p:grpSpPr>
        <a:xfrm>
          <a:off x="0" y="0"/>
          <a:ext cx="0" cy="0"/>
          <a:chOff x="0" y="0"/>
          <a:chExt cx="0" cy="0"/>
        </a:xfrm>
      </p:grpSpPr>
      <p:sp>
        <p:nvSpPr>
          <p:cNvPr id="176" name="Google Shape;176;p7"/>
          <p:cNvSpPr txBox="1">
            <a:spLocks noGrp="1"/>
          </p:cNvSpPr>
          <p:nvPr>
            <p:ph type="title"/>
          </p:nvPr>
        </p:nvSpPr>
        <p:spPr>
          <a:xfrm>
            <a:off x="801771" y="-86186"/>
            <a:ext cx="5454595" cy="1774814"/>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rgbClr val="262626"/>
              </a:buClr>
              <a:buSzPts val="4400"/>
              <a:buFont typeface="Garamond"/>
              <a:buNone/>
            </a:pPr>
            <a:r>
              <a:rPr lang="en-GB" b="1" dirty="0">
                <a:latin typeface="Twinkl Thin" panose="02000000000000000000" pitchFamily="2" charset="0"/>
              </a:rPr>
              <a:t>C</a:t>
            </a:r>
            <a:r>
              <a:rPr lang="en-GB" sz="4400" b="1" dirty="0">
                <a:latin typeface="Twinkl Thin" panose="02000000000000000000" pitchFamily="2" charset="0"/>
              </a:rPr>
              <a:t>ontinuous Provision </a:t>
            </a:r>
            <a:endParaRPr b="1" dirty="0">
              <a:latin typeface="Twinkl Thin" panose="02000000000000000000" pitchFamily="2" charset="0"/>
            </a:endParaRPr>
          </a:p>
        </p:txBody>
      </p:sp>
      <p:sp>
        <p:nvSpPr>
          <p:cNvPr id="180" name="Google Shape;180;p7"/>
          <p:cNvSpPr txBox="1">
            <a:spLocks noGrp="1"/>
          </p:cNvSpPr>
          <p:nvPr>
            <p:ph idx="1"/>
          </p:nvPr>
        </p:nvSpPr>
        <p:spPr>
          <a:xfrm>
            <a:off x="6729329" y="1001396"/>
            <a:ext cx="4842189" cy="5186917"/>
          </a:xfrm>
          <a:prstGeom prst="rect">
            <a:avLst/>
          </a:prstGeom>
          <a:noFill/>
          <a:ln>
            <a:noFill/>
          </a:ln>
        </p:spPr>
        <p:txBody>
          <a:bodyPr spcFirstLastPara="1" wrap="square" lIns="91425" tIns="45700" rIns="91425" bIns="45700" anchor="t" anchorCtr="0">
            <a:normAutofit fontScale="92500" lnSpcReduction="20000"/>
          </a:bodyPr>
          <a:lstStyle/>
          <a:p>
            <a:pPr marL="0" lvl="0" indent="0" algn="l" rtl="0">
              <a:lnSpc>
                <a:spcPct val="90000"/>
              </a:lnSpc>
              <a:spcBef>
                <a:spcPts val="0"/>
              </a:spcBef>
              <a:spcAft>
                <a:spcPts val="0"/>
              </a:spcAft>
              <a:buSzPts val="2300"/>
              <a:buNone/>
            </a:pPr>
            <a:r>
              <a:rPr lang="en-GB" dirty="0">
                <a:latin typeface="Twinkl Thin" panose="02000000000000000000" pitchFamily="2" charset="0"/>
              </a:rPr>
              <a:t>Children should be given opportunity to be creative through all areas of learning. </a:t>
            </a:r>
          </a:p>
          <a:p>
            <a:pPr marL="0" lvl="0" indent="0" algn="l" rtl="0">
              <a:lnSpc>
                <a:spcPct val="90000"/>
              </a:lnSpc>
              <a:spcBef>
                <a:spcPts val="0"/>
              </a:spcBef>
              <a:spcAft>
                <a:spcPts val="0"/>
              </a:spcAft>
              <a:buSzPts val="2300"/>
              <a:buNone/>
            </a:pPr>
            <a:endParaRPr lang="en-GB" dirty="0">
              <a:latin typeface="Twinkl Thin" panose="02000000000000000000" pitchFamily="2" charset="0"/>
            </a:endParaRPr>
          </a:p>
          <a:p>
            <a:pPr marL="0" lvl="0" indent="0" algn="l" rtl="0">
              <a:lnSpc>
                <a:spcPct val="90000"/>
              </a:lnSpc>
              <a:spcBef>
                <a:spcPts val="0"/>
              </a:spcBef>
              <a:spcAft>
                <a:spcPts val="0"/>
              </a:spcAft>
              <a:buSzPts val="2300"/>
              <a:buNone/>
            </a:pPr>
            <a:r>
              <a:rPr lang="en-GB" dirty="0">
                <a:latin typeface="Twinkl Thin" panose="02000000000000000000" pitchFamily="2" charset="0"/>
              </a:rPr>
              <a:t>Children can access resources freely and are allowed to move them around the classroom to extend their learning. </a:t>
            </a:r>
          </a:p>
          <a:p>
            <a:pPr marL="285750" lvl="0" indent="-285750" algn="l" rtl="0">
              <a:lnSpc>
                <a:spcPct val="90000"/>
              </a:lnSpc>
              <a:spcBef>
                <a:spcPts val="0"/>
              </a:spcBef>
              <a:spcAft>
                <a:spcPts val="0"/>
              </a:spcAft>
              <a:buSzPts val="2300"/>
              <a:buChar char="•"/>
            </a:pPr>
            <a:endParaRPr lang="en-GB" dirty="0">
              <a:latin typeface="Twinkl Thin" panose="02000000000000000000" pitchFamily="2" charset="0"/>
            </a:endParaRPr>
          </a:p>
          <a:p>
            <a:pPr marL="0" lvl="0" indent="0" algn="l" rtl="0">
              <a:lnSpc>
                <a:spcPct val="90000"/>
              </a:lnSpc>
              <a:spcBef>
                <a:spcPts val="0"/>
              </a:spcBef>
              <a:spcAft>
                <a:spcPts val="0"/>
              </a:spcAft>
              <a:buSzPts val="2300"/>
              <a:buNone/>
            </a:pPr>
            <a:r>
              <a:rPr lang="en-GB" dirty="0">
                <a:latin typeface="Twinkl Thin" panose="02000000000000000000" pitchFamily="2" charset="0"/>
              </a:rPr>
              <a:t>Continuous Provision is setup in the classroom and outside to build upon their learning and enhance the experience they have. </a:t>
            </a:r>
          </a:p>
          <a:p>
            <a:pPr marL="0" lvl="0" indent="0" algn="l" rtl="0">
              <a:lnSpc>
                <a:spcPct val="90000"/>
              </a:lnSpc>
              <a:spcBef>
                <a:spcPts val="0"/>
              </a:spcBef>
              <a:spcAft>
                <a:spcPts val="0"/>
              </a:spcAft>
              <a:buSzPts val="2300"/>
              <a:buNone/>
            </a:pPr>
            <a:endParaRPr lang="en-GB" dirty="0">
              <a:latin typeface="Twinkl Thin" panose="02000000000000000000" pitchFamily="2" charset="0"/>
            </a:endParaRPr>
          </a:p>
          <a:p>
            <a:pPr marL="0" lvl="0" indent="0" algn="l" rtl="0">
              <a:lnSpc>
                <a:spcPct val="90000"/>
              </a:lnSpc>
              <a:spcBef>
                <a:spcPts val="0"/>
              </a:spcBef>
              <a:spcAft>
                <a:spcPts val="0"/>
              </a:spcAft>
              <a:buSzPts val="2300"/>
              <a:buNone/>
            </a:pPr>
            <a:r>
              <a:rPr lang="en-GB" dirty="0">
                <a:latin typeface="Twinkl Thin" panose="02000000000000000000" pitchFamily="2" charset="0"/>
              </a:rPr>
              <a:t>Children are encouraged to explore freely and generate their own way of thinking/ learning. </a:t>
            </a:r>
          </a:p>
        </p:txBody>
      </p:sp>
    </p:spTree>
    <p:extLst>
      <p:ext uri="{BB962C8B-B14F-4D97-AF65-F5344CB8AC3E}">
        <p14:creationId xmlns:p14="http://schemas.microsoft.com/office/powerpoint/2010/main" val="15277454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F0A5D6-1725-3E54-BC12-762E4D65072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A0700C7-5971-87BD-B492-44D64535F5EC}"/>
              </a:ext>
            </a:extLst>
          </p:cNvPr>
          <p:cNvSpPr>
            <a:spLocks noGrp="1"/>
          </p:cNvSpPr>
          <p:nvPr>
            <p:ph type="title"/>
          </p:nvPr>
        </p:nvSpPr>
        <p:spPr/>
        <p:txBody>
          <a:bodyPr/>
          <a:lstStyle/>
          <a:p>
            <a:r>
              <a:rPr lang="en-US" b="1" dirty="0">
                <a:latin typeface="Twinkl Thin" panose="02000000000000000000" pitchFamily="2" charset="0"/>
              </a:rPr>
              <a:t>Pathways to Write </a:t>
            </a:r>
          </a:p>
        </p:txBody>
      </p:sp>
      <p:graphicFrame>
        <p:nvGraphicFramePr>
          <p:cNvPr id="8" name="Table 7">
            <a:extLst>
              <a:ext uri="{FF2B5EF4-FFF2-40B4-BE49-F238E27FC236}">
                <a16:creationId xmlns:a16="http://schemas.microsoft.com/office/drawing/2014/main" id="{8E92C9C7-D9EC-CE54-FBF1-C6B2A44298D8}"/>
              </a:ext>
            </a:extLst>
          </p:cNvPr>
          <p:cNvGraphicFramePr>
            <a:graphicFrameLocks noGrp="1"/>
          </p:cNvGraphicFramePr>
          <p:nvPr>
            <p:extLst>
              <p:ext uri="{D42A27DB-BD31-4B8C-83A1-F6EECF244321}">
                <p14:modId xmlns:p14="http://schemas.microsoft.com/office/powerpoint/2010/main" val="1782284755"/>
              </p:ext>
            </p:extLst>
          </p:nvPr>
        </p:nvGraphicFramePr>
        <p:xfrm>
          <a:off x="1515291" y="1617784"/>
          <a:ext cx="9144414" cy="5112043"/>
        </p:xfrm>
        <a:graphic>
          <a:graphicData uri="http://schemas.openxmlformats.org/drawingml/2006/table">
            <a:tbl>
              <a:tblPr firstRow="1" bandRow="1">
                <a:tableStyleId>{5C22544A-7EE6-4342-B048-85BDC9FD1C3A}</a:tableStyleId>
              </a:tblPr>
              <a:tblGrid>
                <a:gridCol w="1524069">
                  <a:extLst>
                    <a:ext uri="{9D8B030D-6E8A-4147-A177-3AD203B41FA5}">
                      <a16:colId xmlns:a16="http://schemas.microsoft.com/office/drawing/2014/main" val="799334065"/>
                    </a:ext>
                  </a:extLst>
                </a:gridCol>
                <a:gridCol w="1524069">
                  <a:extLst>
                    <a:ext uri="{9D8B030D-6E8A-4147-A177-3AD203B41FA5}">
                      <a16:colId xmlns:a16="http://schemas.microsoft.com/office/drawing/2014/main" val="3469667712"/>
                    </a:ext>
                  </a:extLst>
                </a:gridCol>
                <a:gridCol w="1524069">
                  <a:extLst>
                    <a:ext uri="{9D8B030D-6E8A-4147-A177-3AD203B41FA5}">
                      <a16:colId xmlns:a16="http://schemas.microsoft.com/office/drawing/2014/main" val="2478157857"/>
                    </a:ext>
                  </a:extLst>
                </a:gridCol>
                <a:gridCol w="1524069">
                  <a:extLst>
                    <a:ext uri="{9D8B030D-6E8A-4147-A177-3AD203B41FA5}">
                      <a16:colId xmlns:a16="http://schemas.microsoft.com/office/drawing/2014/main" val="3633909106"/>
                    </a:ext>
                  </a:extLst>
                </a:gridCol>
                <a:gridCol w="1524069">
                  <a:extLst>
                    <a:ext uri="{9D8B030D-6E8A-4147-A177-3AD203B41FA5}">
                      <a16:colId xmlns:a16="http://schemas.microsoft.com/office/drawing/2014/main" val="3053130520"/>
                    </a:ext>
                  </a:extLst>
                </a:gridCol>
                <a:gridCol w="1524069">
                  <a:extLst>
                    <a:ext uri="{9D8B030D-6E8A-4147-A177-3AD203B41FA5}">
                      <a16:colId xmlns:a16="http://schemas.microsoft.com/office/drawing/2014/main" val="4183467576"/>
                    </a:ext>
                  </a:extLst>
                </a:gridCol>
              </a:tblGrid>
              <a:tr h="418445">
                <a:tc>
                  <a:txBody>
                    <a:bodyPr/>
                    <a:lstStyle/>
                    <a:p>
                      <a:pPr algn="ctr"/>
                      <a:r>
                        <a:rPr lang="en-GB" b="0" dirty="0">
                          <a:solidFill>
                            <a:schemeClr val="tx1"/>
                          </a:solidFill>
                          <a:latin typeface="Twinkl Thin" panose="02000000000000000000" pitchFamily="2" charset="0"/>
                        </a:rPr>
                        <a:t>Autumn 1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r>
                        <a:rPr lang="en-GB" b="0" dirty="0">
                          <a:solidFill>
                            <a:schemeClr val="tx1"/>
                          </a:solidFill>
                          <a:latin typeface="Twinkl Thin" panose="02000000000000000000" pitchFamily="2" charset="0"/>
                        </a:rPr>
                        <a:t>Autumn 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r>
                        <a:rPr lang="en-GB" b="0" dirty="0">
                          <a:solidFill>
                            <a:schemeClr val="tx1"/>
                          </a:solidFill>
                          <a:latin typeface="Twinkl Thin" panose="02000000000000000000" pitchFamily="2" charset="0"/>
                        </a:rPr>
                        <a:t>Spring 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r>
                        <a:rPr lang="en-GB" b="0" dirty="0">
                          <a:solidFill>
                            <a:schemeClr val="tx1"/>
                          </a:solidFill>
                          <a:latin typeface="Twinkl Thin" panose="02000000000000000000" pitchFamily="2" charset="0"/>
                        </a:rPr>
                        <a:t>Spring 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r>
                        <a:rPr lang="en-GB" b="0" dirty="0">
                          <a:solidFill>
                            <a:schemeClr val="tx1"/>
                          </a:solidFill>
                          <a:latin typeface="Twinkl Thin" panose="02000000000000000000" pitchFamily="2" charset="0"/>
                        </a:rPr>
                        <a:t>Summer 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r>
                        <a:rPr lang="en-GB" b="0" dirty="0">
                          <a:solidFill>
                            <a:schemeClr val="tx1"/>
                          </a:solidFill>
                          <a:latin typeface="Twinkl Thin" panose="02000000000000000000" pitchFamily="2" charset="0"/>
                        </a:rPr>
                        <a:t>Summer 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3012206717"/>
                  </a:ext>
                </a:extLst>
              </a:tr>
              <a:tr h="1676078">
                <a:tc>
                  <a:txBody>
                    <a:bodyPr/>
                    <a:lstStyle/>
                    <a:p>
                      <a:pPr algn="ctr"/>
                      <a:endParaRPr lang="en-GB" b="0">
                        <a:solidFill>
                          <a:schemeClr val="tx1"/>
                        </a:solidFill>
                        <a:latin typeface="Twinkl Thin" panose="02000000000000000000"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endParaRPr lang="en-GB" b="0">
                        <a:solidFill>
                          <a:schemeClr val="tx1"/>
                        </a:solidFill>
                        <a:latin typeface="Twinkl Thin" panose="02000000000000000000"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endParaRPr lang="en-GB" b="0">
                        <a:solidFill>
                          <a:schemeClr val="tx1"/>
                        </a:solidFill>
                        <a:latin typeface="Twinkl Thin" panose="02000000000000000000"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endParaRPr lang="en-GB" b="0">
                        <a:solidFill>
                          <a:schemeClr val="tx1"/>
                        </a:solidFill>
                        <a:latin typeface="Twinkl Thin" panose="02000000000000000000"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endParaRPr lang="en-GB" b="0" dirty="0">
                        <a:solidFill>
                          <a:schemeClr val="tx1"/>
                        </a:solidFill>
                        <a:latin typeface="Twinkl Thin" panose="02000000000000000000"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endParaRPr lang="en-GB" b="0" dirty="0">
                        <a:solidFill>
                          <a:schemeClr val="tx1"/>
                        </a:solidFill>
                        <a:latin typeface="Twinkl Thin" panose="02000000000000000000"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4198196196"/>
                  </a:ext>
                </a:extLst>
              </a:tr>
              <a:tr h="1857238">
                <a:tc>
                  <a:txBody>
                    <a:bodyPr/>
                    <a:lstStyle/>
                    <a:p>
                      <a:pPr algn="ctr"/>
                      <a:r>
                        <a:rPr lang="en-GB" sz="1600" dirty="0">
                          <a:latin typeface="Twinkl" panose="02000000000000000000" pitchFamily="2" charset="0"/>
                        </a:rPr>
                        <a:t>To depict the main events of the story using between 3 and 5 images. </a:t>
                      </a:r>
                      <a:endParaRPr lang="en-GB" sz="1600" b="0" dirty="0">
                        <a:solidFill>
                          <a:schemeClr val="tx1"/>
                        </a:solidFill>
                        <a:latin typeface="Twinkl" panose="02000000000000000000"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r>
                        <a:rPr lang="en-GB" sz="1600" dirty="0">
                          <a:latin typeface="Twinkl" panose="02000000000000000000" pitchFamily="2" charset="0"/>
                        </a:rPr>
                        <a:t>To draw and label a plan to build a snowman including things that they will need to decorate the snowman at the end. </a:t>
                      </a:r>
                      <a:endParaRPr lang="en-GB" sz="1600" b="0" dirty="0">
                        <a:solidFill>
                          <a:schemeClr val="tx1"/>
                        </a:solidFill>
                        <a:latin typeface="Twinkl" panose="02000000000000000000"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r>
                        <a:rPr lang="en-GB" sz="1600" dirty="0">
                          <a:latin typeface="Twinkl" panose="02000000000000000000" pitchFamily="2" charset="0"/>
                        </a:rPr>
                        <a:t>To create a new journey for the Naughty Bus by creating a story map and writing captions/sentences describing the journey of the bus</a:t>
                      </a:r>
                      <a:endParaRPr lang="en-GB" sz="1600" b="0" dirty="0">
                        <a:solidFill>
                          <a:schemeClr val="tx1"/>
                        </a:solidFill>
                        <a:latin typeface="Twinkl" panose="02000000000000000000"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r>
                        <a:rPr lang="en-GB" sz="1600" dirty="0">
                          <a:latin typeface="Twinkl" panose="02000000000000000000" pitchFamily="2" charset="0"/>
                        </a:rPr>
                        <a:t>To retell/rewrite the story. </a:t>
                      </a:r>
                      <a:endParaRPr lang="en-GB" sz="1600" b="0" dirty="0">
                        <a:solidFill>
                          <a:schemeClr val="tx1"/>
                        </a:solidFill>
                        <a:latin typeface="Twinkl" panose="02000000000000000000"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r>
                        <a:rPr lang="en-GB" sz="1600" b="0" dirty="0">
                          <a:solidFill>
                            <a:schemeClr val="tx1"/>
                          </a:solidFill>
                          <a:latin typeface="Twinkl" panose="02000000000000000000" pitchFamily="2" charset="0"/>
                        </a:rPr>
                        <a:t>To rewrite the story.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r>
                        <a:rPr lang="en-GB" sz="1600" dirty="0">
                          <a:latin typeface="Twinkl" panose="02000000000000000000" pitchFamily="2" charset="0"/>
                        </a:rPr>
                        <a:t>To rewrite the story.</a:t>
                      </a:r>
                      <a:endParaRPr lang="en-GB" sz="1600" b="0" dirty="0">
                        <a:solidFill>
                          <a:schemeClr val="tx1"/>
                        </a:solidFill>
                        <a:latin typeface="Twinkl" panose="02000000000000000000"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49870639"/>
                  </a:ext>
                </a:extLst>
              </a:tr>
            </a:tbl>
          </a:graphicData>
        </a:graphic>
      </p:graphicFrame>
      <p:pic>
        <p:nvPicPr>
          <p:cNvPr id="7" name="Picture 6">
            <a:extLst>
              <a:ext uri="{FF2B5EF4-FFF2-40B4-BE49-F238E27FC236}">
                <a16:creationId xmlns:a16="http://schemas.microsoft.com/office/drawing/2014/main" id="{330B00DD-EDF4-1E08-66C4-5DBB0920CEE0}"/>
              </a:ext>
            </a:extLst>
          </p:cNvPr>
          <p:cNvPicPr>
            <a:picLocks noChangeAspect="1"/>
          </p:cNvPicPr>
          <p:nvPr/>
        </p:nvPicPr>
        <p:blipFill>
          <a:blip r:embed="rId3"/>
          <a:stretch>
            <a:fillRect/>
          </a:stretch>
        </p:blipFill>
        <p:spPr>
          <a:xfrm>
            <a:off x="1792125" y="2087258"/>
            <a:ext cx="976219" cy="1117807"/>
          </a:xfrm>
          <a:prstGeom prst="rect">
            <a:avLst/>
          </a:prstGeom>
        </p:spPr>
      </p:pic>
      <p:pic>
        <p:nvPicPr>
          <p:cNvPr id="10" name="Picture 9">
            <a:extLst>
              <a:ext uri="{FF2B5EF4-FFF2-40B4-BE49-F238E27FC236}">
                <a16:creationId xmlns:a16="http://schemas.microsoft.com/office/drawing/2014/main" id="{62AA2268-F560-71E2-05F7-459E01F65D36}"/>
              </a:ext>
            </a:extLst>
          </p:cNvPr>
          <p:cNvPicPr>
            <a:picLocks noChangeAspect="1"/>
          </p:cNvPicPr>
          <p:nvPr/>
        </p:nvPicPr>
        <p:blipFill>
          <a:blip r:embed="rId4"/>
          <a:stretch>
            <a:fillRect/>
          </a:stretch>
        </p:blipFill>
        <p:spPr>
          <a:xfrm>
            <a:off x="5049381" y="2087258"/>
            <a:ext cx="762473" cy="1095507"/>
          </a:xfrm>
          <a:prstGeom prst="rect">
            <a:avLst/>
          </a:prstGeom>
        </p:spPr>
      </p:pic>
      <p:pic>
        <p:nvPicPr>
          <p:cNvPr id="12" name="Picture 11">
            <a:extLst>
              <a:ext uri="{FF2B5EF4-FFF2-40B4-BE49-F238E27FC236}">
                <a16:creationId xmlns:a16="http://schemas.microsoft.com/office/drawing/2014/main" id="{F81D16CC-902E-E53B-334E-7993EDC39AA3}"/>
              </a:ext>
            </a:extLst>
          </p:cNvPr>
          <p:cNvPicPr>
            <a:picLocks noChangeAspect="1"/>
          </p:cNvPicPr>
          <p:nvPr/>
        </p:nvPicPr>
        <p:blipFill>
          <a:blip r:embed="rId5"/>
          <a:stretch>
            <a:fillRect/>
          </a:stretch>
        </p:blipFill>
        <p:spPr>
          <a:xfrm>
            <a:off x="3336403" y="2087258"/>
            <a:ext cx="976219" cy="1181991"/>
          </a:xfrm>
          <a:prstGeom prst="rect">
            <a:avLst/>
          </a:prstGeom>
        </p:spPr>
      </p:pic>
      <p:pic>
        <p:nvPicPr>
          <p:cNvPr id="14" name="Picture 13">
            <a:extLst>
              <a:ext uri="{FF2B5EF4-FFF2-40B4-BE49-F238E27FC236}">
                <a16:creationId xmlns:a16="http://schemas.microsoft.com/office/drawing/2014/main" id="{C27A3760-54CC-1892-2462-5AC58C3D01F1}"/>
              </a:ext>
            </a:extLst>
          </p:cNvPr>
          <p:cNvPicPr>
            <a:picLocks noChangeAspect="1"/>
          </p:cNvPicPr>
          <p:nvPr/>
        </p:nvPicPr>
        <p:blipFill>
          <a:blip r:embed="rId6"/>
          <a:stretch>
            <a:fillRect/>
          </a:stretch>
        </p:blipFill>
        <p:spPr>
          <a:xfrm>
            <a:off x="6380148" y="2109558"/>
            <a:ext cx="933279" cy="1095507"/>
          </a:xfrm>
          <a:prstGeom prst="rect">
            <a:avLst/>
          </a:prstGeom>
        </p:spPr>
      </p:pic>
      <p:pic>
        <p:nvPicPr>
          <p:cNvPr id="16" name="Picture 15">
            <a:extLst>
              <a:ext uri="{FF2B5EF4-FFF2-40B4-BE49-F238E27FC236}">
                <a16:creationId xmlns:a16="http://schemas.microsoft.com/office/drawing/2014/main" id="{5130F671-D5FC-5B07-0E99-34326E424286}"/>
              </a:ext>
            </a:extLst>
          </p:cNvPr>
          <p:cNvPicPr>
            <a:picLocks noChangeAspect="1"/>
          </p:cNvPicPr>
          <p:nvPr/>
        </p:nvPicPr>
        <p:blipFill>
          <a:blip r:embed="rId7"/>
          <a:stretch>
            <a:fillRect/>
          </a:stretch>
        </p:blipFill>
        <p:spPr>
          <a:xfrm>
            <a:off x="7879380" y="2087258"/>
            <a:ext cx="933279" cy="1165438"/>
          </a:xfrm>
          <a:prstGeom prst="rect">
            <a:avLst/>
          </a:prstGeom>
        </p:spPr>
      </p:pic>
      <p:pic>
        <p:nvPicPr>
          <p:cNvPr id="18" name="Picture 17">
            <a:extLst>
              <a:ext uri="{FF2B5EF4-FFF2-40B4-BE49-F238E27FC236}">
                <a16:creationId xmlns:a16="http://schemas.microsoft.com/office/drawing/2014/main" id="{692CD9B8-C98E-2BFF-327A-B237D060CC74}"/>
              </a:ext>
            </a:extLst>
          </p:cNvPr>
          <p:cNvPicPr>
            <a:picLocks noChangeAspect="1"/>
          </p:cNvPicPr>
          <p:nvPr/>
        </p:nvPicPr>
        <p:blipFill>
          <a:blip r:embed="rId8"/>
          <a:stretch>
            <a:fillRect/>
          </a:stretch>
        </p:blipFill>
        <p:spPr>
          <a:xfrm>
            <a:off x="9332252" y="2148114"/>
            <a:ext cx="1067623" cy="934171"/>
          </a:xfrm>
          <a:prstGeom prst="rect">
            <a:avLst/>
          </a:prstGeom>
        </p:spPr>
      </p:pic>
      <p:sp>
        <p:nvSpPr>
          <p:cNvPr id="3" name="Rectangle 1">
            <a:extLst>
              <a:ext uri="{FF2B5EF4-FFF2-40B4-BE49-F238E27FC236}">
                <a16:creationId xmlns:a16="http://schemas.microsoft.com/office/drawing/2014/main" id="{93F4E4A5-30BE-5A26-F202-BB723249CFAA}"/>
              </a:ext>
            </a:extLst>
          </p:cNvPr>
          <p:cNvSpPr>
            <a:spLocks noChangeArrowheads="1"/>
          </p:cNvSpPr>
          <p:nvPr/>
        </p:nvSpPr>
        <p:spPr bwMode="auto">
          <a:xfrm>
            <a:off x="5922948" y="329361"/>
            <a:ext cx="6099671" cy="830997"/>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b="1" i="0" u="none" strike="noStrike" cap="none" normalizeH="0" baseline="0" dirty="0">
                <a:ln>
                  <a:noFill/>
                </a:ln>
                <a:solidFill>
                  <a:srgbClr val="272320"/>
                </a:solidFill>
                <a:effectLst/>
                <a:latin typeface="Twinkl Thin" panose="02000000000000000000" charset="0"/>
              </a:rPr>
              <a:t>"Pathways to Write" is a structured, mastery-based writing program designed to develop vocabulary, reading, and writing skills progressively from early years to Year 6.</a:t>
            </a:r>
          </a:p>
        </p:txBody>
      </p:sp>
    </p:spTree>
    <p:extLst>
      <p:ext uri="{BB962C8B-B14F-4D97-AF65-F5344CB8AC3E}">
        <p14:creationId xmlns:p14="http://schemas.microsoft.com/office/powerpoint/2010/main" val="40136807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2481AC-60CF-024B-A5A9-64C6E4BC4DD5}"/>
              </a:ext>
            </a:extLst>
          </p:cNvPr>
          <p:cNvSpPr>
            <a:spLocks noGrp="1"/>
          </p:cNvSpPr>
          <p:nvPr>
            <p:ph type="title"/>
          </p:nvPr>
        </p:nvSpPr>
        <p:spPr>
          <a:xfrm>
            <a:off x="838200" y="0"/>
            <a:ext cx="10515600" cy="1325563"/>
          </a:xfrm>
        </p:spPr>
        <p:txBody>
          <a:bodyPr/>
          <a:lstStyle/>
          <a:p>
            <a:r>
              <a:rPr lang="en-US" b="1" dirty="0">
                <a:latin typeface="Twinkl Thin" panose="02000000000000000000" pitchFamily="2" charset="0"/>
              </a:rPr>
              <a:t>Our Curriculum Themes </a:t>
            </a:r>
          </a:p>
        </p:txBody>
      </p:sp>
      <p:graphicFrame>
        <p:nvGraphicFramePr>
          <p:cNvPr id="4" name="Table 3">
            <a:extLst>
              <a:ext uri="{FF2B5EF4-FFF2-40B4-BE49-F238E27FC236}">
                <a16:creationId xmlns:a16="http://schemas.microsoft.com/office/drawing/2014/main" id="{D3521758-F5E4-FF4C-9832-797059C965B0}"/>
              </a:ext>
            </a:extLst>
          </p:cNvPr>
          <p:cNvGraphicFramePr>
            <a:graphicFrameLocks noGrp="1"/>
          </p:cNvGraphicFramePr>
          <p:nvPr>
            <p:extLst>
              <p:ext uri="{D42A27DB-BD31-4B8C-83A1-F6EECF244321}">
                <p14:modId xmlns:p14="http://schemas.microsoft.com/office/powerpoint/2010/main" val="3021102264"/>
              </p:ext>
            </p:extLst>
          </p:nvPr>
        </p:nvGraphicFramePr>
        <p:xfrm>
          <a:off x="1093944" y="1176000"/>
          <a:ext cx="9746672" cy="5168054"/>
        </p:xfrm>
        <a:graphic>
          <a:graphicData uri="http://schemas.openxmlformats.org/drawingml/2006/table">
            <a:tbl>
              <a:tblPr firstRow="1" bandRow="1">
                <a:tableStyleId>{5C22544A-7EE6-4342-B048-85BDC9FD1C3A}</a:tableStyleId>
              </a:tblPr>
              <a:tblGrid>
                <a:gridCol w="1985976">
                  <a:extLst>
                    <a:ext uri="{9D8B030D-6E8A-4147-A177-3AD203B41FA5}">
                      <a16:colId xmlns:a16="http://schemas.microsoft.com/office/drawing/2014/main" val="3373153390"/>
                    </a:ext>
                  </a:extLst>
                </a:gridCol>
                <a:gridCol w="7760696">
                  <a:extLst>
                    <a:ext uri="{9D8B030D-6E8A-4147-A177-3AD203B41FA5}">
                      <a16:colId xmlns:a16="http://schemas.microsoft.com/office/drawing/2014/main" val="287449125"/>
                    </a:ext>
                  </a:extLst>
                </a:gridCol>
              </a:tblGrid>
              <a:tr h="474134">
                <a:tc>
                  <a:txBody>
                    <a:bodyPr/>
                    <a:lstStyle/>
                    <a:p>
                      <a:r>
                        <a:rPr lang="en-US" sz="2400" dirty="0">
                          <a:solidFill>
                            <a:schemeClr val="tx1"/>
                          </a:solidFill>
                          <a:latin typeface="Twinkl Thin" panose="02000000000000000000" pitchFamily="2" charset="0"/>
                        </a:rPr>
                        <a:t>Term</a:t>
                      </a:r>
                    </a:p>
                  </a:txBody>
                  <a:tcPr>
                    <a:solidFill>
                      <a:schemeClr val="accent4">
                        <a:lumMod val="20000"/>
                        <a:lumOff val="80000"/>
                      </a:schemeClr>
                    </a:solidFill>
                  </a:tcPr>
                </a:tc>
                <a:tc>
                  <a:txBody>
                    <a:bodyPr/>
                    <a:lstStyle/>
                    <a:p>
                      <a:r>
                        <a:rPr lang="en-US" sz="2400" dirty="0">
                          <a:solidFill>
                            <a:schemeClr val="tx1"/>
                          </a:solidFill>
                          <a:latin typeface="Twinkl Thin" panose="02000000000000000000" pitchFamily="2" charset="0"/>
                        </a:rPr>
                        <a:t>Curriculum Theme </a:t>
                      </a:r>
                    </a:p>
                  </a:txBody>
                  <a:tcPr>
                    <a:solidFill>
                      <a:schemeClr val="accent4">
                        <a:lumMod val="20000"/>
                        <a:lumOff val="80000"/>
                      </a:schemeClr>
                    </a:solidFill>
                  </a:tcPr>
                </a:tc>
                <a:extLst>
                  <a:ext uri="{0D108BD9-81ED-4DB2-BD59-A6C34878D82A}">
                    <a16:rowId xmlns:a16="http://schemas.microsoft.com/office/drawing/2014/main" val="3644760167"/>
                  </a:ext>
                </a:extLst>
              </a:tr>
              <a:tr h="474134">
                <a:tc>
                  <a:txBody>
                    <a:bodyPr/>
                    <a:lstStyle/>
                    <a:p>
                      <a:r>
                        <a:rPr lang="en-US" sz="1800" dirty="0">
                          <a:solidFill>
                            <a:schemeClr val="tx1"/>
                          </a:solidFill>
                          <a:latin typeface="Twinkl Thin" panose="02000000000000000000" pitchFamily="2" charset="0"/>
                        </a:rPr>
                        <a:t>Autumn 1</a:t>
                      </a:r>
                    </a:p>
                  </a:txBody>
                  <a:tcPr>
                    <a:solidFill>
                      <a:schemeClr val="accent4">
                        <a:lumMod val="20000"/>
                        <a:lumOff val="80000"/>
                      </a:schemeClr>
                    </a:solidFill>
                  </a:tcPr>
                </a:tc>
                <a:tc>
                  <a:txBody>
                    <a:bodyPr/>
                    <a:lstStyle/>
                    <a:p>
                      <a:r>
                        <a:rPr lang="en-US" sz="1600" dirty="0">
                          <a:solidFill>
                            <a:schemeClr val="tx1"/>
                          </a:solidFill>
                          <a:highlight>
                            <a:srgbClr val="FFFF00"/>
                          </a:highlight>
                          <a:latin typeface="Twinkl Thin" panose="02000000000000000000" pitchFamily="2" charset="0"/>
                        </a:rPr>
                        <a:t>Marvellous Me! </a:t>
                      </a:r>
                    </a:p>
                    <a:p>
                      <a:pPr marL="285750" indent="-285750">
                        <a:buFont typeface="Arial" panose="020B0604020202020204" pitchFamily="34" charset="0"/>
                        <a:buChar char="•"/>
                      </a:pPr>
                      <a:r>
                        <a:rPr lang="en-US" sz="1600" dirty="0">
                          <a:solidFill>
                            <a:schemeClr val="tx1"/>
                          </a:solidFill>
                          <a:latin typeface="Twinkl Thin" panose="02000000000000000000" pitchFamily="2" charset="0"/>
                        </a:rPr>
                        <a:t>Learning all about themselves, what makes them special, how we are all different and unique. </a:t>
                      </a:r>
                    </a:p>
                    <a:p>
                      <a:pPr marL="285750" indent="-285750">
                        <a:buFont typeface="Arial" panose="020B0604020202020204" pitchFamily="34" charset="0"/>
                        <a:buChar char="•"/>
                      </a:pPr>
                      <a:r>
                        <a:rPr lang="en-US" sz="1600" dirty="0">
                          <a:solidFill>
                            <a:schemeClr val="tx1"/>
                          </a:solidFill>
                          <a:latin typeface="Twinkl Thin" panose="02000000000000000000" pitchFamily="2" charset="0"/>
                        </a:rPr>
                        <a:t>Learning more about the children and their families/homes.</a:t>
                      </a:r>
                    </a:p>
                  </a:txBody>
                  <a:tcPr>
                    <a:solidFill>
                      <a:schemeClr val="accent4">
                        <a:lumMod val="20000"/>
                        <a:lumOff val="80000"/>
                      </a:schemeClr>
                    </a:solidFill>
                  </a:tcPr>
                </a:tc>
                <a:extLst>
                  <a:ext uri="{0D108BD9-81ED-4DB2-BD59-A6C34878D82A}">
                    <a16:rowId xmlns:a16="http://schemas.microsoft.com/office/drawing/2014/main" val="3644035278"/>
                  </a:ext>
                </a:extLst>
              </a:tr>
              <a:tr h="474134">
                <a:tc>
                  <a:txBody>
                    <a:bodyPr/>
                    <a:lstStyle/>
                    <a:p>
                      <a:r>
                        <a:rPr lang="en-US" sz="1800" dirty="0">
                          <a:solidFill>
                            <a:schemeClr val="tx1"/>
                          </a:solidFill>
                          <a:latin typeface="Twinkl Thin" panose="02000000000000000000" pitchFamily="2" charset="0"/>
                        </a:rPr>
                        <a:t>Autumn 2</a:t>
                      </a:r>
                    </a:p>
                  </a:txBody>
                  <a:tcPr>
                    <a:solidFill>
                      <a:schemeClr val="accent4">
                        <a:lumMod val="20000"/>
                        <a:lumOff val="80000"/>
                      </a:schemeClr>
                    </a:solidFill>
                  </a:tcPr>
                </a:tc>
                <a:tc>
                  <a:txBody>
                    <a:bodyPr/>
                    <a:lstStyle/>
                    <a:p>
                      <a:r>
                        <a:rPr lang="en-US" sz="1600" dirty="0">
                          <a:solidFill>
                            <a:schemeClr val="tx1"/>
                          </a:solidFill>
                          <a:highlight>
                            <a:srgbClr val="FFFF00"/>
                          </a:highlight>
                          <a:latin typeface="Twinkl Thin" panose="02000000000000000000" pitchFamily="2" charset="0"/>
                        </a:rPr>
                        <a:t>Fun Festivals </a:t>
                      </a:r>
                    </a:p>
                    <a:p>
                      <a:pPr marL="285750" indent="-285750">
                        <a:buFont typeface="Arial" panose="020B0604020202020204" pitchFamily="34" charset="0"/>
                        <a:buChar char="•"/>
                      </a:pPr>
                      <a:r>
                        <a:rPr lang="en-US" sz="1600" dirty="0">
                          <a:solidFill>
                            <a:schemeClr val="tx1"/>
                          </a:solidFill>
                          <a:latin typeface="Twinkl Thin" panose="02000000000000000000" pitchFamily="2" charset="0"/>
                        </a:rPr>
                        <a:t>Links to our P2W book. </a:t>
                      </a:r>
                    </a:p>
                    <a:p>
                      <a:pPr marL="285750" indent="-285750">
                        <a:buFont typeface="Arial" panose="020B0604020202020204" pitchFamily="34" charset="0"/>
                        <a:buChar char="•"/>
                      </a:pPr>
                      <a:r>
                        <a:rPr lang="en-US" sz="1600" dirty="0">
                          <a:solidFill>
                            <a:schemeClr val="tx1"/>
                          </a:solidFill>
                          <a:latin typeface="Twinkl Thin" panose="02000000000000000000" pitchFamily="2" charset="0"/>
                        </a:rPr>
                        <a:t>Learning about festivals all over the world. </a:t>
                      </a:r>
                    </a:p>
                  </a:txBody>
                  <a:tcPr>
                    <a:solidFill>
                      <a:schemeClr val="accent4">
                        <a:lumMod val="20000"/>
                        <a:lumOff val="80000"/>
                      </a:schemeClr>
                    </a:solidFill>
                  </a:tcPr>
                </a:tc>
                <a:extLst>
                  <a:ext uri="{0D108BD9-81ED-4DB2-BD59-A6C34878D82A}">
                    <a16:rowId xmlns:a16="http://schemas.microsoft.com/office/drawing/2014/main" val="1845701977"/>
                  </a:ext>
                </a:extLst>
              </a:tr>
              <a:tr h="474134">
                <a:tc>
                  <a:txBody>
                    <a:bodyPr/>
                    <a:lstStyle/>
                    <a:p>
                      <a:r>
                        <a:rPr lang="en-US" sz="1800" dirty="0">
                          <a:solidFill>
                            <a:schemeClr val="tx1"/>
                          </a:solidFill>
                          <a:latin typeface="Twinkl Thin" panose="02000000000000000000" pitchFamily="2" charset="0"/>
                        </a:rPr>
                        <a:t>Spring 1</a:t>
                      </a:r>
                    </a:p>
                  </a:txBody>
                  <a:tcPr>
                    <a:solidFill>
                      <a:schemeClr val="accent4">
                        <a:lumMod val="20000"/>
                        <a:lumOff val="80000"/>
                      </a:schemeClr>
                    </a:solidFill>
                  </a:tcPr>
                </a:tc>
                <a:tc>
                  <a:txBody>
                    <a:bodyPr/>
                    <a:lstStyle/>
                    <a:p>
                      <a:r>
                        <a:rPr lang="en-US" sz="1600" dirty="0">
                          <a:solidFill>
                            <a:schemeClr val="tx1"/>
                          </a:solidFill>
                          <a:highlight>
                            <a:srgbClr val="FFFF00"/>
                          </a:highlight>
                          <a:latin typeface="Twinkl Thin" panose="02000000000000000000" pitchFamily="2" charset="0"/>
                        </a:rPr>
                        <a:t>Out of this World!</a:t>
                      </a:r>
                    </a:p>
                    <a:p>
                      <a:pPr marL="285750" indent="-285750">
                        <a:buFont typeface="Arial" panose="020B0604020202020204" pitchFamily="34" charset="0"/>
                        <a:buChar char="•"/>
                      </a:pPr>
                      <a:r>
                        <a:rPr lang="en-US" sz="1600" dirty="0">
                          <a:solidFill>
                            <a:schemeClr val="tx1"/>
                          </a:solidFill>
                          <a:latin typeface="Twinkl Thin" panose="02000000000000000000" pitchFamily="2" charset="0"/>
                        </a:rPr>
                        <a:t>Learning about Space.</a:t>
                      </a:r>
                    </a:p>
                  </a:txBody>
                  <a:tcPr>
                    <a:solidFill>
                      <a:schemeClr val="accent4">
                        <a:lumMod val="20000"/>
                        <a:lumOff val="80000"/>
                      </a:schemeClr>
                    </a:solidFill>
                  </a:tcPr>
                </a:tc>
                <a:extLst>
                  <a:ext uri="{0D108BD9-81ED-4DB2-BD59-A6C34878D82A}">
                    <a16:rowId xmlns:a16="http://schemas.microsoft.com/office/drawing/2014/main" val="3525475499"/>
                  </a:ext>
                </a:extLst>
              </a:tr>
              <a:tr h="474134">
                <a:tc>
                  <a:txBody>
                    <a:bodyPr/>
                    <a:lstStyle/>
                    <a:p>
                      <a:r>
                        <a:rPr lang="en-US" sz="1800" dirty="0">
                          <a:solidFill>
                            <a:schemeClr val="tx1"/>
                          </a:solidFill>
                          <a:latin typeface="Twinkl Thin" panose="02000000000000000000" pitchFamily="2" charset="0"/>
                        </a:rPr>
                        <a:t>Spring 2</a:t>
                      </a:r>
                    </a:p>
                  </a:txBody>
                  <a:tcPr>
                    <a:solidFill>
                      <a:schemeClr val="accent4">
                        <a:lumMod val="20000"/>
                        <a:lumOff val="80000"/>
                      </a:schemeClr>
                    </a:solidFill>
                  </a:tcPr>
                </a:tc>
                <a:tc>
                  <a:txBody>
                    <a:bodyPr/>
                    <a:lstStyle/>
                    <a:p>
                      <a:r>
                        <a:rPr lang="en-US" sz="1600" dirty="0">
                          <a:solidFill>
                            <a:schemeClr val="tx1"/>
                          </a:solidFill>
                          <a:highlight>
                            <a:srgbClr val="FFFF00"/>
                          </a:highlight>
                          <a:latin typeface="Twinkl Thin" panose="02000000000000000000" pitchFamily="2" charset="0"/>
                        </a:rPr>
                        <a:t>Let’s Get Growing!</a:t>
                      </a:r>
                    </a:p>
                    <a:p>
                      <a:pPr marL="285750" indent="-285750">
                        <a:buFont typeface="Arial" panose="020B0604020202020204" pitchFamily="34" charset="0"/>
                        <a:buChar char="•"/>
                      </a:pPr>
                      <a:r>
                        <a:rPr lang="en-US" sz="1600" dirty="0">
                          <a:solidFill>
                            <a:schemeClr val="tx1"/>
                          </a:solidFill>
                          <a:latin typeface="Twinkl Thin" panose="02000000000000000000" pitchFamily="2" charset="0"/>
                        </a:rPr>
                        <a:t>Learning about the seasons.</a:t>
                      </a:r>
                    </a:p>
                    <a:p>
                      <a:pPr marL="285750" indent="-285750">
                        <a:buFont typeface="Arial" panose="020B0604020202020204" pitchFamily="34" charset="0"/>
                        <a:buChar char="•"/>
                      </a:pPr>
                      <a:r>
                        <a:rPr lang="en-US" sz="1600" dirty="0">
                          <a:solidFill>
                            <a:schemeClr val="tx1"/>
                          </a:solidFill>
                          <a:latin typeface="Twinkl Thin" panose="02000000000000000000" pitchFamily="2" charset="0"/>
                        </a:rPr>
                        <a:t>Learning about how plants grow. </a:t>
                      </a:r>
                    </a:p>
                  </a:txBody>
                  <a:tcPr>
                    <a:solidFill>
                      <a:schemeClr val="accent4">
                        <a:lumMod val="20000"/>
                        <a:lumOff val="80000"/>
                      </a:schemeClr>
                    </a:solidFill>
                  </a:tcPr>
                </a:tc>
                <a:extLst>
                  <a:ext uri="{0D108BD9-81ED-4DB2-BD59-A6C34878D82A}">
                    <a16:rowId xmlns:a16="http://schemas.microsoft.com/office/drawing/2014/main" val="1985731108"/>
                  </a:ext>
                </a:extLst>
              </a:tr>
              <a:tr h="474134">
                <a:tc>
                  <a:txBody>
                    <a:bodyPr/>
                    <a:lstStyle/>
                    <a:p>
                      <a:r>
                        <a:rPr lang="en-US" sz="1800" dirty="0">
                          <a:solidFill>
                            <a:schemeClr val="tx1"/>
                          </a:solidFill>
                          <a:latin typeface="Twinkl Thin" panose="02000000000000000000" pitchFamily="2" charset="0"/>
                        </a:rPr>
                        <a:t>Summer 1</a:t>
                      </a:r>
                    </a:p>
                  </a:txBody>
                  <a:tcPr>
                    <a:solidFill>
                      <a:schemeClr val="accent4">
                        <a:lumMod val="20000"/>
                        <a:lumOff val="80000"/>
                      </a:schemeClr>
                    </a:solidFill>
                  </a:tcPr>
                </a:tc>
                <a:tc>
                  <a:txBody>
                    <a:bodyPr/>
                    <a:lstStyle/>
                    <a:p>
                      <a:r>
                        <a:rPr lang="en-US" sz="1600" dirty="0">
                          <a:solidFill>
                            <a:schemeClr val="tx1"/>
                          </a:solidFill>
                          <a:highlight>
                            <a:srgbClr val="FFFF00"/>
                          </a:highlight>
                          <a:latin typeface="Twinkl Thin" panose="02000000000000000000" pitchFamily="2" charset="0"/>
                        </a:rPr>
                        <a:t>We’re Going on a Journey!</a:t>
                      </a:r>
                    </a:p>
                    <a:p>
                      <a:pPr marL="285750" indent="-285750">
                        <a:buFont typeface="Arial" panose="020B0604020202020204" pitchFamily="34" charset="0"/>
                        <a:buChar char="•"/>
                      </a:pPr>
                      <a:r>
                        <a:rPr lang="en-US" sz="1600" dirty="0">
                          <a:solidFill>
                            <a:schemeClr val="tx1"/>
                          </a:solidFill>
                          <a:latin typeface="Twinkl Thin" panose="02000000000000000000" pitchFamily="2" charset="0"/>
                        </a:rPr>
                        <a:t>Learning about maps. </a:t>
                      </a:r>
                    </a:p>
                    <a:p>
                      <a:pPr marL="285750" indent="-285750">
                        <a:buFont typeface="Arial" panose="020B0604020202020204" pitchFamily="34" charset="0"/>
                        <a:buChar char="•"/>
                      </a:pPr>
                      <a:r>
                        <a:rPr lang="en-US" sz="1600" dirty="0">
                          <a:solidFill>
                            <a:schemeClr val="tx1"/>
                          </a:solidFill>
                          <a:latin typeface="Twinkl Thin" panose="02000000000000000000" pitchFamily="2" charset="0"/>
                        </a:rPr>
                        <a:t>Discussing different journeys they have taken. </a:t>
                      </a:r>
                    </a:p>
                  </a:txBody>
                  <a:tcPr>
                    <a:solidFill>
                      <a:schemeClr val="accent4">
                        <a:lumMod val="20000"/>
                        <a:lumOff val="80000"/>
                      </a:schemeClr>
                    </a:solidFill>
                  </a:tcPr>
                </a:tc>
                <a:extLst>
                  <a:ext uri="{0D108BD9-81ED-4DB2-BD59-A6C34878D82A}">
                    <a16:rowId xmlns:a16="http://schemas.microsoft.com/office/drawing/2014/main" val="306878958"/>
                  </a:ext>
                </a:extLst>
              </a:tr>
              <a:tr h="474134">
                <a:tc>
                  <a:txBody>
                    <a:bodyPr/>
                    <a:lstStyle/>
                    <a:p>
                      <a:r>
                        <a:rPr lang="en-US" sz="1800" dirty="0">
                          <a:solidFill>
                            <a:schemeClr val="tx1"/>
                          </a:solidFill>
                          <a:latin typeface="Twinkl Thin" panose="02000000000000000000" pitchFamily="2" charset="0"/>
                        </a:rPr>
                        <a:t>Summer 2</a:t>
                      </a:r>
                    </a:p>
                  </a:txBody>
                  <a:tcPr>
                    <a:solidFill>
                      <a:schemeClr val="accent4">
                        <a:lumMod val="20000"/>
                        <a:lumOff val="80000"/>
                      </a:schemeClr>
                    </a:solidFill>
                  </a:tcPr>
                </a:tc>
                <a:tc>
                  <a:txBody>
                    <a:bodyPr/>
                    <a:lstStyle/>
                    <a:p>
                      <a:r>
                        <a:rPr lang="en-US" sz="1600" dirty="0">
                          <a:solidFill>
                            <a:schemeClr val="tx1"/>
                          </a:solidFill>
                          <a:highlight>
                            <a:srgbClr val="FFFF00"/>
                          </a:highlight>
                          <a:latin typeface="Twinkl Thin" panose="02000000000000000000" pitchFamily="2" charset="0"/>
                        </a:rPr>
                        <a:t>Save our Planet</a:t>
                      </a:r>
                    </a:p>
                    <a:p>
                      <a:pPr marL="285750" indent="-285750">
                        <a:buFont typeface="Arial" panose="020B0604020202020204" pitchFamily="34" charset="0"/>
                        <a:buChar char="•"/>
                      </a:pPr>
                      <a:r>
                        <a:rPr lang="en-US" sz="1600" dirty="0">
                          <a:solidFill>
                            <a:schemeClr val="tx1"/>
                          </a:solidFill>
                          <a:latin typeface="Twinkl Thin" panose="02000000000000000000" pitchFamily="2" charset="0"/>
                        </a:rPr>
                        <a:t>Learning about our planet and how we can look after it. </a:t>
                      </a:r>
                    </a:p>
                  </a:txBody>
                  <a:tcPr>
                    <a:solidFill>
                      <a:schemeClr val="accent4">
                        <a:lumMod val="20000"/>
                        <a:lumOff val="80000"/>
                      </a:schemeClr>
                    </a:solidFill>
                  </a:tcPr>
                </a:tc>
                <a:extLst>
                  <a:ext uri="{0D108BD9-81ED-4DB2-BD59-A6C34878D82A}">
                    <a16:rowId xmlns:a16="http://schemas.microsoft.com/office/drawing/2014/main" val="4057668741"/>
                  </a:ext>
                </a:extLst>
              </a:tr>
            </a:tbl>
          </a:graphicData>
        </a:graphic>
      </p:graphicFrame>
    </p:spTree>
    <p:extLst>
      <p:ext uri="{BB962C8B-B14F-4D97-AF65-F5344CB8AC3E}">
        <p14:creationId xmlns:p14="http://schemas.microsoft.com/office/powerpoint/2010/main" val="393952810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A180D0-8654-E8BE-117F-3E8F54FB9019}"/>
              </a:ext>
            </a:extLst>
          </p:cNvPr>
          <p:cNvSpPr>
            <a:spLocks noGrp="1"/>
          </p:cNvSpPr>
          <p:nvPr>
            <p:ph type="title"/>
          </p:nvPr>
        </p:nvSpPr>
        <p:spPr/>
        <p:txBody>
          <a:bodyPr/>
          <a:lstStyle/>
          <a:p>
            <a:r>
              <a:rPr lang="en-GB" dirty="0">
                <a:latin typeface="Twinkl Thin" panose="02000000000000000000" pitchFamily="2" charset="0"/>
              </a:rPr>
              <a:t>Forest School</a:t>
            </a:r>
          </a:p>
        </p:txBody>
      </p:sp>
      <p:sp>
        <p:nvSpPr>
          <p:cNvPr id="5" name="TextBox 4">
            <a:extLst>
              <a:ext uri="{FF2B5EF4-FFF2-40B4-BE49-F238E27FC236}">
                <a16:creationId xmlns:a16="http://schemas.microsoft.com/office/drawing/2014/main" id="{D0BBDB6B-FDCE-6739-B783-91F1E67EE2BF}"/>
              </a:ext>
            </a:extLst>
          </p:cNvPr>
          <p:cNvSpPr txBox="1"/>
          <p:nvPr/>
        </p:nvSpPr>
        <p:spPr>
          <a:xfrm>
            <a:off x="961053" y="1541398"/>
            <a:ext cx="9955763" cy="2554545"/>
          </a:xfrm>
          <a:prstGeom prst="rect">
            <a:avLst/>
          </a:prstGeom>
          <a:noFill/>
        </p:spPr>
        <p:txBody>
          <a:bodyPr wrap="square" rtlCol="0">
            <a:spAutoFit/>
          </a:bodyPr>
          <a:lstStyle/>
          <a:p>
            <a:r>
              <a:rPr lang="en-GB" sz="1600" dirty="0">
                <a:latin typeface="Twinkl Thin" panose="02000000000000000000" pitchFamily="2" charset="0"/>
              </a:rPr>
              <a:t>A </a:t>
            </a:r>
            <a:r>
              <a:rPr lang="en-GB" sz="1600" b="1" dirty="0">
                <a:latin typeface="Twinkl Thin" panose="02000000000000000000" pitchFamily="2" charset="0"/>
              </a:rPr>
              <a:t>Forest School</a:t>
            </a:r>
            <a:r>
              <a:rPr lang="en-GB" sz="1600" dirty="0">
                <a:latin typeface="Twinkl Thin" panose="02000000000000000000" pitchFamily="2" charset="0"/>
              </a:rPr>
              <a:t> is an outdoor, child-centred approach to learning that encourages children to explore, play, and develop skills through regular experiences in nature. Sessions are usually led by trained practitioners and focus on hands-on activities such as den building, tool use, nature discovery, storytelling, teamwork, and problem-solving.</a:t>
            </a:r>
          </a:p>
          <a:p>
            <a:endParaRPr lang="en-GB" sz="1600" dirty="0">
              <a:latin typeface="Twinkl Thin" panose="02000000000000000000" pitchFamily="2" charset="0"/>
            </a:endParaRPr>
          </a:p>
          <a:p>
            <a:r>
              <a:rPr lang="en-GB" sz="1600" dirty="0">
                <a:latin typeface="Twinkl Thin" panose="02000000000000000000" pitchFamily="2" charset="0"/>
              </a:rPr>
              <a:t>The advantages of a forest school: </a:t>
            </a:r>
          </a:p>
          <a:p>
            <a:pPr marL="285750" indent="-285750">
              <a:buFont typeface="Arial" panose="020B0604020202020204" pitchFamily="34" charset="0"/>
              <a:buChar char="•"/>
            </a:pPr>
            <a:r>
              <a:rPr lang="en-GB" sz="1600" dirty="0">
                <a:latin typeface="Twinkl Thin" panose="02000000000000000000" pitchFamily="2" charset="0"/>
              </a:rPr>
              <a:t>Builds confidence and self-esteem through achievable challenges and independent learning.</a:t>
            </a:r>
          </a:p>
          <a:p>
            <a:pPr marL="285750" indent="-285750">
              <a:buFont typeface="Arial" panose="020B0604020202020204" pitchFamily="34" charset="0"/>
              <a:buChar char="•"/>
            </a:pPr>
            <a:r>
              <a:rPr lang="en-GB" sz="1600" dirty="0">
                <a:latin typeface="Twinkl Thin" panose="02000000000000000000" pitchFamily="2" charset="0"/>
              </a:rPr>
              <a:t>Supports mental health and wellbeing by reducing stress and encouraging mindfulness in nature. </a:t>
            </a:r>
          </a:p>
          <a:p>
            <a:pPr marL="285750" indent="-285750">
              <a:buFont typeface="Arial" panose="020B0604020202020204" pitchFamily="34" charset="0"/>
              <a:buChar char="•"/>
            </a:pPr>
            <a:r>
              <a:rPr lang="en-GB" sz="1600" dirty="0">
                <a:latin typeface="Twinkl Thin" panose="02000000000000000000" pitchFamily="2" charset="0"/>
              </a:rPr>
              <a:t>Improves communication and teamwork through collaborative outdoor activities. </a:t>
            </a:r>
          </a:p>
          <a:p>
            <a:pPr marL="285750" indent="-285750">
              <a:buFont typeface="Arial" panose="020B0604020202020204" pitchFamily="34" charset="0"/>
              <a:buChar char="•"/>
            </a:pPr>
            <a:r>
              <a:rPr lang="en-GB" sz="1600" dirty="0">
                <a:latin typeface="Twinkl Thin" panose="02000000000000000000" pitchFamily="2" charset="0"/>
              </a:rPr>
              <a:t>Encourages resilience and perseverance as children learn to manage risks and overcome difficulties.</a:t>
            </a:r>
          </a:p>
        </p:txBody>
      </p:sp>
    </p:spTree>
    <p:extLst>
      <p:ext uri="{BB962C8B-B14F-4D97-AF65-F5344CB8AC3E}">
        <p14:creationId xmlns:p14="http://schemas.microsoft.com/office/powerpoint/2010/main" val="333837124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FD8B38-0ACD-7543-877E-B3E7521115ED}"/>
              </a:ext>
            </a:extLst>
          </p:cNvPr>
          <p:cNvSpPr>
            <a:spLocks noGrp="1"/>
          </p:cNvSpPr>
          <p:nvPr>
            <p:ph type="title"/>
          </p:nvPr>
        </p:nvSpPr>
        <p:spPr/>
        <p:txBody>
          <a:bodyPr/>
          <a:lstStyle/>
          <a:p>
            <a:r>
              <a:rPr lang="en-US" b="1" dirty="0">
                <a:latin typeface="Twinkl Thin" panose="02000000000000000000" pitchFamily="2" charset="0"/>
              </a:rPr>
              <a:t>Our Timetable </a:t>
            </a:r>
          </a:p>
        </p:txBody>
      </p:sp>
      <p:pic>
        <p:nvPicPr>
          <p:cNvPr id="4" name="Picture 3">
            <a:extLst>
              <a:ext uri="{FF2B5EF4-FFF2-40B4-BE49-F238E27FC236}">
                <a16:creationId xmlns:a16="http://schemas.microsoft.com/office/drawing/2014/main" id="{84457354-3DC7-C9BA-1B8D-B4BCF071B6DD}"/>
              </a:ext>
            </a:extLst>
          </p:cNvPr>
          <p:cNvPicPr>
            <a:picLocks noChangeAspect="1"/>
          </p:cNvPicPr>
          <p:nvPr/>
        </p:nvPicPr>
        <p:blipFill>
          <a:blip r:embed="rId2"/>
          <a:stretch>
            <a:fillRect/>
          </a:stretch>
        </p:blipFill>
        <p:spPr>
          <a:xfrm>
            <a:off x="838199" y="1311864"/>
            <a:ext cx="10716201" cy="5389382"/>
          </a:xfrm>
          <a:prstGeom prst="rect">
            <a:avLst/>
          </a:prstGeom>
        </p:spPr>
      </p:pic>
    </p:spTree>
    <p:extLst>
      <p:ext uri="{BB962C8B-B14F-4D97-AF65-F5344CB8AC3E}">
        <p14:creationId xmlns:p14="http://schemas.microsoft.com/office/powerpoint/2010/main" val="96609048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D4063D-1B51-B7D5-6477-A72B88FBBE22}"/>
              </a:ext>
            </a:extLst>
          </p:cNvPr>
          <p:cNvSpPr>
            <a:spLocks noGrp="1"/>
          </p:cNvSpPr>
          <p:nvPr>
            <p:ph type="title"/>
          </p:nvPr>
        </p:nvSpPr>
        <p:spPr/>
        <p:txBody>
          <a:bodyPr/>
          <a:lstStyle/>
          <a:p>
            <a:r>
              <a:rPr lang="en-GB" dirty="0">
                <a:latin typeface="Twinkl Thin" panose="02000000000000000000" pitchFamily="2" charset="0"/>
              </a:rPr>
              <a:t>Homework</a:t>
            </a:r>
          </a:p>
        </p:txBody>
      </p:sp>
      <p:sp>
        <p:nvSpPr>
          <p:cNvPr id="3" name="Content Placeholder 2">
            <a:extLst>
              <a:ext uri="{FF2B5EF4-FFF2-40B4-BE49-F238E27FC236}">
                <a16:creationId xmlns:a16="http://schemas.microsoft.com/office/drawing/2014/main" id="{4C4CDD21-019E-75D8-8AD9-A3AB572A8DE2}"/>
              </a:ext>
            </a:extLst>
          </p:cNvPr>
          <p:cNvSpPr>
            <a:spLocks noGrp="1"/>
          </p:cNvSpPr>
          <p:nvPr>
            <p:ph idx="1"/>
          </p:nvPr>
        </p:nvSpPr>
        <p:spPr>
          <a:xfrm>
            <a:off x="632926" y="1625568"/>
            <a:ext cx="10515600" cy="4351338"/>
          </a:xfrm>
        </p:spPr>
        <p:txBody>
          <a:bodyPr>
            <a:normAutofit lnSpcReduction="10000"/>
          </a:bodyPr>
          <a:lstStyle/>
          <a:p>
            <a:pPr marL="0" indent="0">
              <a:buNone/>
            </a:pPr>
            <a:endParaRPr lang="en-GB" sz="2400" dirty="0">
              <a:latin typeface="Twinkl Thin" panose="02000000000000000000" pitchFamily="2" charset="0"/>
            </a:endParaRPr>
          </a:p>
          <a:p>
            <a:r>
              <a:rPr lang="en-GB" sz="2400" dirty="0">
                <a:latin typeface="Twinkl Thin" panose="02000000000000000000" pitchFamily="2" charset="0"/>
              </a:rPr>
              <a:t>Blue Books – children will receive a blue book in which they will have sounds and words to practise. These will be updated weekly, dependent on the child’s progress. </a:t>
            </a:r>
          </a:p>
          <a:p>
            <a:endParaRPr lang="en-GB" sz="2400" dirty="0">
              <a:latin typeface="Twinkl Thin" panose="02000000000000000000" pitchFamily="2" charset="0"/>
            </a:endParaRPr>
          </a:p>
          <a:p>
            <a:r>
              <a:rPr lang="en-GB" sz="2400" dirty="0">
                <a:latin typeface="Twinkl Thin" panose="02000000000000000000" pitchFamily="2" charset="0"/>
              </a:rPr>
              <a:t>Reading Books – children will receive a Sounds Write book to read weekly. When books have been read and an adult has written in the child’s reading diary, it will then be changed the following week.</a:t>
            </a:r>
          </a:p>
          <a:p>
            <a:endParaRPr lang="en-GB" sz="2400" dirty="0">
              <a:latin typeface="Twinkl Thin" panose="02000000000000000000" pitchFamily="2" charset="0"/>
            </a:endParaRPr>
          </a:p>
          <a:p>
            <a:r>
              <a:rPr lang="en-GB" sz="2400" dirty="0">
                <a:latin typeface="Twinkl Thin" panose="02000000000000000000" pitchFamily="2" charset="0"/>
              </a:rPr>
              <a:t>Challenges – over the school holidays, children will be given challenges to complete. </a:t>
            </a:r>
          </a:p>
        </p:txBody>
      </p:sp>
      <p:pic>
        <p:nvPicPr>
          <p:cNvPr id="5" name="Picture 4">
            <a:extLst>
              <a:ext uri="{FF2B5EF4-FFF2-40B4-BE49-F238E27FC236}">
                <a16:creationId xmlns:a16="http://schemas.microsoft.com/office/drawing/2014/main" id="{6871C945-BB66-919D-FAE0-A02E080E4163}"/>
              </a:ext>
            </a:extLst>
          </p:cNvPr>
          <p:cNvPicPr>
            <a:picLocks noChangeAspect="1"/>
          </p:cNvPicPr>
          <p:nvPr/>
        </p:nvPicPr>
        <p:blipFill>
          <a:blip r:embed="rId3"/>
          <a:srcRect l="4104" t="5607" r="66819" b="6696"/>
          <a:stretch>
            <a:fillRect/>
          </a:stretch>
        </p:blipFill>
        <p:spPr>
          <a:xfrm>
            <a:off x="10643118" y="202098"/>
            <a:ext cx="1419030" cy="2139928"/>
          </a:xfrm>
          <a:prstGeom prst="rect">
            <a:avLst/>
          </a:prstGeom>
        </p:spPr>
      </p:pic>
      <p:pic>
        <p:nvPicPr>
          <p:cNvPr id="7" name="Picture 6">
            <a:extLst>
              <a:ext uri="{FF2B5EF4-FFF2-40B4-BE49-F238E27FC236}">
                <a16:creationId xmlns:a16="http://schemas.microsoft.com/office/drawing/2014/main" id="{31FFDE6B-1E53-C9B3-1944-E5C43E5E41FD}"/>
              </a:ext>
            </a:extLst>
          </p:cNvPr>
          <p:cNvPicPr>
            <a:picLocks noChangeAspect="1"/>
          </p:cNvPicPr>
          <p:nvPr/>
        </p:nvPicPr>
        <p:blipFill>
          <a:blip r:embed="rId4"/>
          <a:stretch>
            <a:fillRect/>
          </a:stretch>
        </p:blipFill>
        <p:spPr>
          <a:xfrm>
            <a:off x="8812666" y="163998"/>
            <a:ext cx="1727815" cy="1727815"/>
          </a:xfrm>
          <a:prstGeom prst="rect">
            <a:avLst/>
          </a:prstGeom>
        </p:spPr>
      </p:pic>
    </p:spTree>
    <p:extLst>
      <p:ext uri="{BB962C8B-B14F-4D97-AF65-F5344CB8AC3E}">
        <p14:creationId xmlns:p14="http://schemas.microsoft.com/office/powerpoint/2010/main" val="362319442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2AFF88-D4D9-5C08-CEBB-16B47D1E2E2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9345DC3-DA46-DA87-9CC4-5704A3F320A3}"/>
              </a:ext>
            </a:extLst>
          </p:cNvPr>
          <p:cNvSpPr>
            <a:spLocks noGrp="1"/>
          </p:cNvSpPr>
          <p:nvPr>
            <p:ph type="title"/>
          </p:nvPr>
        </p:nvSpPr>
        <p:spPr/>
        <p:txBody>
          <a:bodyPr/>
          <a:lstStyle/>
          <a:p>
            <a:r>
              <a:rPr lang="en-US" b="1" dirty="0">
                <a:latin typeface="Twinkl Thin" panose="02000000000000000000" charset="0"/>
              </a:rPr>
              <a:t>House Teams </a:t>
            </a:r>
          </a:p>
        </p:txBody>
      </p:sp>
      <p:sp>
        <p:nvSpPr>
          <p:cNvPr id="3" name="Text Placeholder 2">
            <a:extLst>
              <a:ext uri="{FF2B5EF4-FFF2-40B4-BE49-F238E27FC236}">
                <a16:creationId xmlns:a16="http://schemas.microsoft.com/office/drawing/2014/main" id="{D85EB2D4-59D8-91F2-8878-F3E6C10C803C}"/>
              </a:ext>
            </a:extLst>
          </p:cNvPr>
          <p:cNvSpPr>
            <a:spLocks noGrp="1"/>
          </p:cNvSpPr>
          <p:nvPr>
            <p:ph idx="1"/>
          </p:nvPr>
        </p:nvSpPr>
        <p:spPr/>
        <p:txBody>
          <a:bodyPr>
            <a:normAutofit/>
          </a:bodyPr>
          <a:lstStyle/>
          <a:p>
            <a:pPr marL="382905" indent="-285750"/>
            <a:r>
              <a:rPr lang="en-US" sz="1800" dirty="0">
                <a:latin typeface="Twinkl Thin" panose="02000000000000000000" charset="0"/>
              </a:rPr>
              <a:t>Your child will be allocated a ‘house team’.</a:t>
            </a:r>
          </a:p>
          <a:p>
            <a:pPr marL="382905" indent="-285750"/>
            <a:endParaRPr lang="en-US" sz="1800" dirty="0">
              <a:latin typeface="Twinkl Thin" panose="02000000000000000000" charset="0"/>
            </a:endParaRPr>
          </a:p>
          <a:p>
            <a:pPr marL="97155" indent="0">
              <a:buNone/>
            </a:pPr>
            <a:r>
              <a:rPr lang="en-US" b="1" dirty="0">
                <a:solidFill>
                  <a:srgbClr val="0070C0"/>
                </a:solidFill>
                <a:latin typeface="Twinkl Thin" panose="02000000000000000000" charset="0"/>
              </a:rPr>
              <a:t>Blue Kingfishers </a:t>
            </a:r>
          </a:p>
          <a:p>
            <a:pPr marL="97155" indent="0">
              <a:buNone/>
            </a:pPr>
            <a:endParaRPr lang="en-US" b="1" dirty="0">
              <a:latin typeface="Twinkl Thin" panose="02000000000000000000" charset="0"/>
            </a:endParaRPr>
          </a:p>
          <a:p>
            <a:pPr marL="97155" indent="0">
              <a:buNone/>
            </a:pPr>
            <a:r>
              <a:rPr lang="en-US" b="1" dirty="0">
                <a:solidFill>
                  <a:srgbClr val="FF0000"/>
                </a:solidFill>
                <a:latin typeface="Twinkl Thin" panose="02000000000000000000" charset="0"/>
              </a:rPr>
              <a:t>Red Robins </a:t>
            </a:r>
          </a:p>
          <a:p>
            <a:pPr marL="97155" indent="0">
              <a:buNone/>
            </a:pPr>
            <a:endParaRPr lang="en-US" b="1" dirty="0">
              <a:latin typeface="Twinkl Thin" panose="02000000000000000000" charset="0"/>
            </a:endParaRPr>
          </a:p>
          <a:p>
            <a:pPr marL="97155" indent="0">
              <a:buNone/>
            </a:pPr>
            <a:r>
              <a:rPr lang="en-US" b="1" dirty="0">
                <a:solidFill>
                  <a:srgbClr val="00B050"/>
                </a:solidFill>
                <a:latin typeface="Twinkl Thin" panose="02000000000000000000" charset="0"/>
              </a:rPr>
              <a:t>Green Owls </a:t>
            </a:r>
          </a:p>
          <a:p>
            <a:pPr marL="97155" indent="0">
              <a:buNone/>
            </a:pPr>
            <a:endParaRPr lang="en-US" b="1" dirty="0">
              <a:latin typeface="Twinkl Thin" panose="02000000000000000000" charset="0"/>
            </a:endParaRPr>
          </a:p>
          <a:p>
            <a:pPr marL="97155" indent="0">
              <a:buNone/>
            </a:pPr>
            <a:r>
              <a:rPr lang="en-US" b="1" dirty="0">
                <a:solidFill>
                  <a:srgbClr val="FFC000"/>
                </a:solidFill>
                <a:latin typeface="Twinkl Thin" panose="02000000000000000000" charset="0"/>
              </a:rPr>
              <a:t>Yellow Eagles</a:t>
            </a:r>
          </a:p>
        </p:txBody>
      </p:sp>
      <p:pic>
        <p:nvPicPr>
          <p:cNvPr id="5" name="Picture 4">
            <a:extLst>
              <a:ext uri="{FF2B5EF4-FFF2-40B4-BE49-F238E27FC236}">
                <a16:creationId xmlns:a16="http://schemas.microsoft.com/office/drawing/2014/main" id="{3D6F72DA-04B6-81FC-6A3A-DCBF6D5EAE18}"/>
              </a:ext>
            </a:extLst>
          </p:cNvPr>
          <p:cNvPicPr>
            <a:picLocks noChangeAspect="1"/>
          </p:cNvPicPr>
          <p:nvPr/>
        </p:nvPicPr>
        <p:blipFill>
          <a:blip r:embed="rId3"/>
          <a:stretch>
            <a:fillRect/>
          </a:stretch>
        </p:blipFill>
        <p:spPr>
          <a:xfrm>
            <a:off x="8745188" y="197311"/>
            <a:ext cx="3145838" cy="2835138"/>
          </a:xfrm>
          <a:prstGeom prst="rect">
            <a:avLst/>
          </a:prstGeom>
        </p:spPr>
      </p:pic>
      <p:sp>
        <p:nvSpPr>
          <p:cNvPr id="6" name="Heart 5">
            <a:extLst>
              <a:ext uri="{FF2B5EF4-FFF2-40B4-BE49-F238E27FC236}">
                <a16:creationId xmlns:a16="http://schemas.microsoft.com/office/drawing/2014/main" id="{0ECE2F2B-24E5-6985-D98D-95E088DC827B}"/>
              </a:ext>
            </a:extLst>
          </p:cNvPr>
          <p:cNvSpPr/>
          <p:nvPr/>
        </p:nvSpPr>
        <p:spPr>
          <a:xfrm>
            <a:off x="4024649" y="2575249"/>
            <a:ext cx="4550184" cy="4085440"/>
          </a:xfrm>
          <a:prstGeom prst="heart">
            <a:avLst/>
          </a:prstGeom>
          <a:solidFill>
            <a:schemeClr val="accent5">
              <a:lumMod val="20000"/>
              <a:lumOff val="80000"/>
            </a:schemeClr>
          </a:solidFill>
          <a:ln>
            <a:solidFill>
              <a:schemeClr val="accent5">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latin typeface="Twinkl Thin" panose="02000000000000000000" charset="0"/>
              </a:rPr>
              <a:t>Your child’s house team will play a large part of their school journey. They are part of a team from the get-go!</a:t>
            </a:r>
          </a:p>
        </p:txBody>
      </p:sp>
    </p:spTree>
    <p:extLst>
      <p:ext uri="{BB962C8B-B14F-4D97-AF65-F5344CB8AC3E}">
        <p14:creationId xmlns:p14="http://schemas.microsoft.com/office/powerpoint/2010/main" val="200336083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B5BB15-44E8-4CDA-2902-3AB016A4DC5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5B50FB2-EE21-E176-323A-4B039E512F79}"/>
              </a:ext>
            </a:extLst>
          </p:cNvPr>
          <p:cNvSpPr>
            <a:spLocks noGrp="1"/>
          </p:cNvSpPr>
          <p:nvPr>
            <p:ph type="title"/>
          </p:nvPr>
        </p:nvSpPr>
        <p:spPr/>
        <p:txBody>
          <a:bodyPr/>
          <a:lstStyle/>
          <a:p>
            <a:r>
              <a:rPr lang="en-US" b="1" dirty="0">
                <a:latin typeface="Twinkl Thin" panose="02000000000000000000" charset="0"/>
              </a:rPr>
              <a:t>Events</a:t>
            </a:r>
          </a:p>
        </p:txBody>
      </p:sp>
      <p:sp>
        <p:nvSpPr>
          <p:cNvPr id="3" name="Text Placeholder 2">
            <a:extLst>
              <a:ext uri="{FF2B5EF4-FFF2-40B4-BE49-F238E27FC236}">
                <a16:creationId xmlns:a16="http://schemas.microsoft.com/office/drawing/2014/main" id="{C76F03A2-CF23-FC63-81CB-144C5DDC4C62}"/>
              </a:ext>
            </a:extLst>
          </p:cNvPr>
          <p:cNvSpPr>
            <a:spLocks noGrp="1"/>
          </p:cNvSpPr>
          <p:nvPr>
            <p:ph idx="1"/>
          </p:nvPr>
        </p:nvSpPr>
        <p:spPr>
          <a:xfrm>
            <a:off x="592853" y="1473932"/>
            <a:ext cx="10760947" cy="5137883"/>
          </a:xfrm>
        </p:spPr>
        <p:txBody>
          <a:bodyPr>
            <a:normAutofit fontScale="92500" lnSpcReduction="10000"/>
          </a:bodyPr>
          <a:lstStyle/>
          <a:p>
            <a:pPr marL="382905" indent="-285750"/>
            <a:r>
              <a:rPr lang="en-US" sz="1800" dirty="0">
                <a:latin typeface="Twinkl Thin" panose="02000000000000000000" charset="0"/>
              </a:rPr>
              <a:t>KS1 </a:t>
            </a:r>
            <a:r>
              <a:rPr lang="en-US" sz="1800" dirty="0" err="1">
                <a:latin typeface="Twinkl Thin" panose="02000000000000000000" charset="0"/>
              </a:rPr>
              <a:t>Colour</a:t>
            </a:r>
            <a:r>
              <a:rPr lang="en-US" sz="1800" dirty="0">
                <a:latin typeface="Twinkl Thin" panose="02000000000000000000" charset="0"/>
              </a:rPr>
              <a:t> Run </a:t>
            </a:r>
          </a:p>
          <a:p>
            <a:pPr marL="382905" indent="-285750"/>
            <a:r>
              <a:rPr lang="en-US" sz="1800" dirty="0">
                <a:latin typeface="Twinkl Thin" panose="02000000000000000000" charset="0"/>
              </a:rPr>
              <a:t>Autumn Walk</a:t>
            </a:r>
          </a:p>
          <a:p>
            <a:pPr marL="382905" indent="-285750"/>
            <a:r>
              <a:rPr lang="en-US" sz="1800" dirty="0">
                <a:latin typeface="Twinkl Thin" panose="02000000000000000000" charset="0"/>
              </a:rPr>
              <a:t>Festivals Arts and Crafts Competition </a:t>
            </a:r>
          </a:p>
          <a:p>
            <a:pPr marL="382905" indent="-285750"/>
            <a:r>
              <a:rPr lang="en-US" sz="1800" dirty="0">
                <a:latin typeface="Twinkl Thin" panose="02000000000000000000" charset="0"/>
              </a:rPr>
              <a:t>Polar Express Day</a:t>
            </a:r>
          </a:p>
          <a:p>
            <a:pPr marL="382905" indent="-285750"/>
            <a:r>
              <a:rPr lang="en-US" sz="1800" dirty="0">
                <a:latin typeface="Twinkl Thin" panose="02000000000000000000" charset="0"/>
              </a:rPr>
              <a:t>KS1 Christmas Pantomime </a:t>
            </a:r>
          </a:p>
          <a:p>
            <a:pPr marL="382905" indent="-285750"/>
            <a:r>
              <a:rPr lang="en-US" sz="1800" dirty="0">
                <a:latin typeface="Twinkl Thin" panose="02000000000000000000" charset="0"/>
              </a:rPr>
              <a:t>Nativity </a:t>
            </a:r>
          </a:p>
          <a:p>
            <a:pPr marL="382905" indent="-285750"/>
            <a:r>
              <a:rPr lang="en-US" sz="1800" dirty="0">
                <a:latin typeface="Twinkl Thin" panose="02000000000000000000" charset="0"/>
              </a:rPr>
              <a:t>Pancake </a:t>
            </a:r>
            <a:r>
              <a:rPr lang="en-US" sz="1800" dirty="0" err="1">
                <a:latin typeface="Twinkl Thin" panose="02000000000000000000" charset="0"/>
              </a:rPr>
              <a:t>Flipathon</a:t>
            </a:r>
            <a:endParaRPr lang="en-US" sz="1800" dirty="0">
              <a:latin typeface="Twinkl Thin" panose="02000000000000000000" charset="0"/>
            </a:endParaRPr>
          </a:p>
          <a:p>
            <a:pPr marL="382905" indent="-285750"/>
            <a:r>
              <a:rPr lang="en-US" sz="1800" dirty="0">
                <a:latin typeface="Twinkl Thin" panose="02000000000000000000" charset="0"/>
              </a:rPr>
              <a:t>Visits from PCSO Maria </a:t>
            </a:r>
          </a:p>
          <a:p>
            <a:pPr marL="382905" indent="-285750"/>
            <a:r>
              <a:rPr lang="en-US" sz="1800" dirty="0">
                <a:latin typeface="Twinkl Thin" panose="02000000000000000000" charset="0"/>
              </a:rPr>
              <a:t>World Book Day </a:t>
            </a:r>
          </a:p>
          <a:p>
            <a:pPr marL="382905" indent="-285750"/>
            <a:r>
              <a:rPr lang="en-US" sz="1800" dirty="0">
                <a:latin typeface="Twinkl Thin" panose="02000000000000000000" charset="0"/>
              </a:rPr>
              <a:t>Reception Mother’s Day Breakfast </a:t>
            </a:r>
          </a:p>
          <a:p>
            <a:pPr marL="382905" indent="-285750"/>
            <a:r>
              <a:rPr lang="en-US" sz="1800" dirty="0">
                <a:latin typeface="Twinkl Thin" panose="02000000000000000000" charset="0"/>
              </a:rPr>
              <a:t>Trip to Smithills Farm</a:t>
            </a:r>
          </a:p>
          <a:p>
            <a:pPr marL="382905" indent="-285750"/>
            <a:r>
              <a:rPr lang="en-US" sz="1800" dirty="0">
                <a:latin typeface="Twinkl Thin" panose="02000000000000000000" charset="0"/>
              </a:rPr>
              <a:t>Visit to St Michael’s Church </a:t>
            </a:r>
          </a:p>
          <a:p>
            <a:pPr marL="382905" indent="-285750"/>
            <a:r>
              <a:rPr lang="en-US" sz="1800" dirty="0">
                <a:latin typeface="Twinkl Thin" panose="02000000000000000000" charset="0"/>
              </a:rPr>
              <a:t>Picnic in the Park </a:t>
            </a:r>
          </a:p>
          <a:p>
            <a:pPr marL="382905" indent="-285750"/>
            <a:r>
              <a:rPr lang="en-US" sz="1800" dirty="0">
                <a:latin typeface="Twinkl Thin" panose="02000000000000000000" charset="0"/>
              </a:rPr>
              <a:t>Reception Tricky Word Challenge </a:t>
            </a:r>
          </a:p>
          <a:p>
            <a:pPr marL="382905" indent="-285750"/>
            <a:r>
              <a:rPr lang="en-US" sz="1800" dirty="0">
                <a:latin typeface="Twinkl Thin" panose="02000000000000000000" charset="0"/>
              </a:rPr>
              <a:t>Reception Class Graduation </a:t>
            </a:r>
          </a:p>
        </p:txBody>
      </p:sp>
    </p:spTree>
    <p:extLst>
      <p:ext uri="{BB962C8B-B14F-4D97-AF65-F5344CB8AC3E}">
        <p14:creationId xmlns:p14="http://schemas.microsoft.com/office/powerpoint/2010/main" val="304698130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2A2A6A-1256-B1B9-01C6-A67FA520B4DF}"/>
              </a:ext>
            </a:extLst>
          </p:cNvPr>
          <p:cNvSpPr>
            <a:spLocks noGrp="1"/>
          </p:cNvSpPr>
          <p:nvPr>
            <p:ph type="title"/>
          </p:nvPr>
        </p:nvSpPr>
        <p:spPr/>
        <p:txBody>
          <a:bodyPr/>
          <a:lstStyle/>
          <a:p>
            <a:r>
              <a:rPr lang="en-GB" dirty="0">
                <a:latin typeface="Twinkl Thin" panose="02000000000000000000" charset="0"/>
              </a:rPr>
              <a:t>Snack Money</a:t>
            </a:r>
          </a:p>
        </p:txBody>
      </p:sp>
      <p:sp>
        <p:nvSpPr>
          <p:cNvPr id="3" name="Content Placeholder 2">
            <a:extLst>
              <a:ext uri="{FF2B5EF4-FFF2-40B4-BE49-F238E27FC236}">
                <a16:creationId xmlns:a16="http://schemas.microsoft.com/office/drawing/2014/main" id="{C789D790-AEB4-4555-3A7A-1786A8A6E393}"/>
              </a:ext>
            </a:extLst>
          </p:cNvPr>
          <p:cNvSpPr>
            <a:spLocks noGrp="1"/>
          </p:cNvSpPr>
          <p:nvPr>
            <p:ph idx="1"/>
          </p:nvPr>
        </p:nvSpPr>
        <p:spPr/>
        <p:txBody>
          <a:bodyPr>
            <a:normAutofit fontScale="77500" lnSpcReduction="20000"/>
          </a:bodyPr>
          <a:lstStyle/>
          <a:p>
            <a:pPr marL="0" indent="0">
              <a:buNone/>
            </a:pPr>
            <a:r>
              <a:rPr lang="en-GB" b="1" dirty="0">
                <a:latin typeface="Twinkl Thin" panose="02000000000000000000" charset="0"/>
              </a:rPr>
              <a:t>Snack money is </a:t>
            </a:r>
            <a:r>
              <a:rPr lang="en-GB" b="1" dirty="0">
                <a:highlight>
                  <a:srgbClr val="FFFF00"/>
                </a:highlight>
                <a:latin typeface="Twinkl Thin" panose="02000000000000000000" charset="0"/>
              </a:rPr>
              <a:t>£20 per half term</a:t>
            </a:r>
            <a:r>
              <a:rPr lang="en-GB" b="1" dirty="0">
                <a:latin typeface="Twinkl Thin" panose="02000000000000000000" charset="0"/>
              </a:rPr>
              <a:t>. Your contribution helps provide:</a:t>
            </a:r>
            <a:endParaRPr lang="en-GB" dirty="0">
              <a:latin typeface="Twinkl Thin" panose="02000000000000000000" charset="0"/>
            </a:endParaRPr>
          </a:p>
          <a:p>
            <a:pPr lvl="0"/>
            <a:r>
              <a:rPr lang="en-GB" b="1" dirty="0">
                <a:latin typeface="Twinkl Thin" panose="02000000000000000000" charset="0"/>
              </a:rPr>
              <a:t>A daily morning snack for your child.</a:t>
            </a:r>
            <a:endParaRPr lang="en-GB" dirty="0">
              <a:latin typeface="Twinkl Thin" panose="02000000000000000000" charset="0"/>
            </a:endParaRPr>
          </a:p>
          <a:p>
            <a:pPr lvl="0"/>
            <a:r>
              <a:rPr lang="en-GB" b="1" dirty="0">
                <a:latin typeface="Twinkl Thin" panose="02000000000000000000" charset="0"/>
              </a:rPr>
              <a:t>A variety of healthy and balanced options.</a:t>
            </a:r>
            <a:endParaRPr lang="en-GB" dirty="0">
              <a:latin typeface="Twinkl Thin" panose="02000000000000000000" charset="0"/>
            </a:endParaRPr>
          </a:p>
          <a:p>
            <a:pPr lvl="0"/>
            <a:r>
              <a:rPr lang="en-GB" b="1" dirty="0">
                <a:latin typeface="Twinkl Thin" panose="02000000000000000000" charset="0"/>
              </a:rPr>
              <a:t>Opportunities to try new foods and develop independence.</a:t>
            </a:r>
          </a:p>
          <a:p>
            <a:pPr marL="0" lvl="0" indent="0">
              <a:buNone/>
            </a:pPr>
            <a:endParaRPr lang="en-GB" dirty="0">
              <a:latin typeface="Twinkl Thin" panose="02000000000000000000" charset="0"/>
            </a:endParaRPr>
          </a:p>
          <a:p>
            <a:pPr marL="0" indent="0">
              <a:buNone/>
            </a:pPr>
            <a:r>
              <a:rPr lang="en-GB" b="1" dirty="0">
                <a:latin typeface="Twinkl Thin" panose="02000000000000000000" charset="0"/>
              </a:rPr>
              <a:t>Snack money also helps fund exciting experiences that enhance our curriculum, such as:</a:t>
            </a:r>
            <a:endParaRPr lang="en-GB" dirty="0">
              <a:latin typeface="Twinkl Thin" panose="02000000000000000000" charset="0"/>
            </a:endParaRPr>
          </a:p>
          <a:p>
            <a:pPr lvl="0"/>
            <a:r>
              <a:rPr lang="en-GB" b="1" dirty="0">
                <a:latin typeface="Twinkl Thin" panose="02000000000000000000" charset="0"/>
              </a:rPr>
              <a:t>Cooking and food-tasting activities. For example, when we learn about Space, we love to try some astronaut food!</a:t>
            </a:r>
            <a:endParaRPr lang="en-GB" dirty="0">
              <a:latin typeface="Twinkl Thin" panose="02000000000000000000" charset="0"/>
            </a:endParaRPr>
          </a:p>
          <a:p>
            <a:pPr lvl="0"/>
            <a:r>
              <a:rPr lang="en-GB" b="1" dirty="0">
                <a:latin typeface="Twinkl Thin" panose="02000000000000000000" charset="0"/>
              </a:rPr>
              <a:t>Special themed days and celebrations. For example, Chinese New Year.</a:t>
            </a:r>
            <a:endParaRPr lang="en-GB" dirty="0">
              <a:latin typeface="Twinkl Thin" panose="02000000000000000000" charset="0"/>
            </a:endParaRPr>
          </a:p>
          <a:p>
            <a:pPr lvl="0"/>
            <a:r>
              <a:rPr lang="en-GB" b="1" dirty="0">
                <a:latin typeface="Twinkl Thin" panose="02000000000000000000" charset="0"/>
              </a:rPr>
              <a:t>Hands-on learning experiences linked to class topics.</a:t>
            </a:r>
            <a:endParaRPr lang="en-GB" dirty="0">
              <a:latin typeface="Twinkl Thin" panose="02000000000000000000" charset="0"/>
            </a:endParaRPr>
          </a:p>
          <a:p>
            <a:r>
              <a:rPr lang="en-GB" b="1" dirty="0">
                <a:latin typeface="Twinkl Thin" panose="02000000000000000000" charset="0"/>
              </a:rPr>
              <a:t>These opportunities enrich your child’s learning and make school even more enjoyable!</a:t>
            </a:r>
            <a:endParaRPr lang="en-GB" dirty="0">
              <a:latin typeface="Twinkl Thin" panose="02000000000000000000" charset="0"/>
            </a:endParaRPr>
          </a:p>
          <a:p>
            <a:pPr marL="0" indent="0">
              <a:buNone/>
            </a:pPr>
            <a:endParaRPr lang="en-GB" dirty="0">
              <a:latin typeface="Twinkl Thin" panose="02000000000000000000" charset="0"/>
            </a:endParaRPr>
          </a:p>
        </p:txBody>
      </p:sp>
      <p:pic>
        <p:nvPicPr>
          <p:cNvPr id="4098" name="Picture 2" descr="Healthy snack cartoon Images - Free Download on Freepik">
            <a:extLst>
              <a:ext uri="{FF2B5EF4-FFF2-40B4-BE49-F238E27FC236}">
                <a16:creationId xmlns:a16="http://schemas.microsoft.com/office/drawing/2014/main" id="{4040F94E-1C32-ECAE-E746-B8A797528D3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78560" y="184561"/>
            <a:ext cx="2489513" cy="13961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050243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AFDFA5-794F-19CD-FE16-C10660F18F8D}"/>
              </a:ext>
            </a:extLst>
          </p:cNvPr>
          <p:cNvSpPr>
            <a:spLocks noGrp="1"/>
          </p:cNvSpPr>
          <p:nvPr>
            <p:ph type="title"/>
          </p:nvPr>
        </p:nvSpPr>
        <p:spPr>
          <a:xfrm>
            <a:off x="838199" y="0"/>
            <a:ext cx="10515600" cy="1325563"/>
          </a:xfrm>
        </p:spPr>
        <p:txBody>
          <a:bodyPr/>
          <a:lstStyle/>
          <a:p>
            <a:r>
              <a:rPr lang="en-GB" dirty="0">
                <a:latin typeface="Twinkl Thin" panose="02000000000000000000" charset="0"/>
              </a:rPr>
              <a:t>Getting Ready for Reception!</a:t>
            </a:r>
          </a:p>
        </p:txBody>
      </p:sp>
      <p:pic>
        <p:nvPicPr>
          <p:cNvPr id="5" name="Picture 4">
            <a:extLst>
              <a:ext uri="{FF2B5EF4-FFF2-40B4-BE49-F238E27FC236}">
                <a16:creationId xmlns:a16="http://schemas.microsoft.com/office/drawing/2014/main" id="{11B2901B-553B-69F5-BB23-97C444D46B05}"/>
              </a:ext>
            </a:extLst>
          </p:cNvPr>
          <p:cNvPicPr>
            <a:picLocks noChangeAspect="1"/>
          </p:cNvPicPr>
          <p:nvPr/>
        </p:nvPicPr>
        <p:blipFill>
          <a:blip r:embed="rId3"/>
          <a:stretch>
            <a:fillRect/>
          </a:stretch>
        </p:blipFill>
        <p:spPr>
          <a:xfrm>
            <a:off x="404820" y="1173474"/>
            <a:ext cx="6313969" cy="5221476"/>
          </a:xfrm>
          <a:prstGeom prst="rect">
            <a:avLst/>
          </a:prstGeom>
        </p:spPr>
      </p:pic>
      <p:pic>
        <p:nvPicPr>
          <p:cNvPr id="3" name="Picture 2" descr="A rainbow with text and stars&#10;&#10;AI-generated content may be incorrect.">
            <a:extLst>
              <a:ext uri="{FF2B5EF4-FFF2-40B4-BE49-F238E27FC236}">
                <a16:creationId xmlns:a16="http://schemas.microsoft.com/office/drawing/2014/main" id="{3C75C32B-51AE-583B-0397-F40E56967C59}"/>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2888"/>
          <a:stretch>
            <a:fillRect/>
          </a:stretch>
        </p:blipFill>
        <p:spPr bwMode="auto">
          <a:xfrm>
            <a:off x="7054195" y="2073752"/>
            <a:ext cx="4837662" cy="35730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88777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052903-C46F-61BF-8E43-E80E61DBD129}"/>
              </a:ext>
            </a:extLst>
          </p:cNvPr>
          <p:cNvSpPr>
            <a:spLocks noGrp="1"/>
          </p:cNvSpPr>
          <p:nvPr>
            <p:ph type="title"/>
          </p:nvPr>
        </p:nvSpPr>
        <p:spPr/>
        <p:txBody>
          <a:bodyPr/>
          <a:lstStyle/>
          <a:p>
            <a:r>
              <a:rPr lang="en-GB" b="1" dirty="0">
                <a:latin typeface="Twinkl Thin" panose="02000000000000000000" charset="0"/>
              </a:rPr>
              <a:t>Your Child’s First Day</a:t>
            </a:r>
          </a:p>
        </p:txBody>
      </p:sp>
      <p:sp>
        <p:nvSpPr>
          <p:cNvPr id="3" name="Text Placeholder 2">
            <a:extLst>
              <a:ext uri="{FF2B5EF4-FFF2-40B4-BE49-F238E27FC236}">
                <a16:creationId xmlns:a16="http://schemas.microsoft.com/office/drawing/2014/main" id="{3E90E5CB-89D3-C7C6-3F27-E5776F9F2DEB}"/>
              </a:ext>
            </a:extLst>
          </p:cNvPr>
          <p:cNvSpPr>
            <a:spLocks noGrp="1"/>
          </p:cNvSpPr>
          <p:nvPr>
            <p:ph idx="1"/>
          </p:nvPr>
        </p:nvSpPr>
        <p:spPr/>
        <p:txBody>
          <a:bodyPr>
            <a:normAutofit/>
          </a:bodyPr>
          <a:lstStyle/>
          <a:p>
            <a:r>
              <a:rPr lang="en-GB" dirty="0">
                <a:latin typeface="Twinkl Thin" panose="02000000000000000000" charset="0"/>
              </a:rPr>
              <a:t>A home visit will be arranged with your child’s class teacher and teaching assistant. Home visits will take place on 2</a:t>
            </a:r>
            <a:r>
              <a:rPr lang="en-GB" baseline="30000" dirty="0">
                <a:latin typeface="Twinkl Thin" panose="02000000000000000000" charset="0"/>
              </a:rPr>
              <a:t>nd</a:t>
            </a:r>
            <a:r>
              <a:rPr lang="en-GB" dirty="0">
                <a:latin typeface="Twinkl Thin" panose="02000000000000000000" charset="0"/>
              </a:rPr>
              <a:t> or 3</a:t>
            </a:r>
            <a:r>
              <a:rPr lang="en-GB" baseline="30000" dirty="0">
                <a:latin typeface="Twinkl Thin" panose="02000000000000000000" charset="0"/>
              </a:rPr>
              <a:t>rd</a:t>
            </a:r>
            <a:r>
              <a:rPr lang="en-GB" dirty="0">
                <a:latin typeface="Twinkl Thin" panose="02000000000000000000" charset="0"/>
              </a:rPr>
              <a:t> of September. </a:t>
            </a:r>
          </a:p>
          <a:p>
            <a:r>
              <a:rPr lang="en-GB" dirty="0">
                <a:latin typeface="Twinkl Thin" panose="02000000000000000000" charset="0"/>
              </a:rPr>
              <a:t>Start dates will be staggered to allow children to settle in at their own pace. Your child will start on 7</a:t>
            </a:r>
            <a:r>
              <a:rPr lang="en-GB" baseline="30000" dirty="0">
                <a:latin typeface="Twinkl Thin" panose="02000000000000000000" charset="0"/>
              </a:rPr>
              <a:t>th</a:t>
            </a:r>
            <a:r>
              <a:rPr lang="en-GB" dirty="0">
                <a:latin typeface="Twinkl Thin" panose="02000000000000000000" charset="0"/>
              </a:rPr>
              <a:t> or 8</a:t>
            </a:r>
            <a:r>
              <a:rPr lang="en-GB" baseline="30000" dirty="0">
                <a:latin typeface="Twinkl Thin" panose="02000000000000000000" charset="0"/>
              </a:rPr>
              <a:t>th</a:t>
            </a:r>
            <a:r>
              <a:rPr lang="en-GB" dirty="0">
                <a:latin typeface="Twinkl Thin" panose="02000000000000000000" charset="0"/>
              </a:rPr>
              <a:t> of September.</a:t>
            </a:r>
          </a:p>
        </p:txBody>
      </p:sp>
      <p:pic>
        <p:nvPicPr>
          <p:cNvPr id="5" name="Picture 4">
            <a:extLst>
              <a:ext uri="{FF2B5EF4-FFF2-40B4-BE49-F238E27FC236}">
                <a16:creationId xmlns:a16="http://schemas.microsoft.com/office/drawing/2014/main" id="{742F1E1F-CDDF-4672-D571-FDA651028E07}"/>
              </a:ext>
            </a:extLst>
          </p:cNvPr>
          <p:cNvPicPr>
            <a:picLocks noChangeAspect="1"/>
          </p:cNvPicPr>
          <p:nvPr/>
        </p:nvPicPr>
        <p:blipFill>
          <a:blip r:embed="rId3"/>
          <a:stretch>
            <a:fillRect/>
          </a:stretch>
        </p:blipFill>
        <p:spPr>
          <a:xfrm>
            <a:off x="4767374" y="4021390"/>
            <a:ext cx="2657251" cy="2657251"/>
          </a:xfrm>
          <a:prstGeom prst="rect">
            <a:avLst/>
          </a:prstGeom>
        </p:spPr>
      </p:pic>
    </p:spTree>
    <p:extLst>
      <p:ext uri="{BB962C8B-B14F-4D97-AF65-F5344CB8AC3E}">
        <p14:creationId xmlns:p14="http://schemas.microsoft.com/office/powerpoint/2010/main" val="82624901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EAEFC7-5174-C3FC-6F3A-5C7F500DC08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51A9FB7-DACD-2A06-ABD1-A718CFBE6039}"/>
              </a:ext>
            </a:extLst>
          </p:cNvPr>
          <p:cNvSpPr>
            <a:spLocks noGrp="1"/>
          </p:cNvSpPr>
          <p:nvPr>
            <p:ph type="title"/>
          </p:nvPr>
        </p:nvSpPr>
        <p:spPr/>
        <p:txBody>
          <a:bodyPr/>
          <a:lstStyle/>
          <a:p>
            <a:r>
              <a:rPr lang="en-US" b="1" dirty="0">
                <a:latin typeface="Twinkl Thin" panose="02000000000000000000" charset="0"/>
              </a:rPr>
              <a:t>IMPORTANT NOTICES </a:t>
            </a:r>
          </a:p>
        </p:txBody>
      </p:sp>
      <p:sp>
        <p:nvSpPr>
          <p:cNvPr id="3" name="Text Placeholder 2">
            <a:extLst>
              <a:ext uri="{FF2B5EF4-FFF2-40B4-BE49-F238E27FC236}">
                <a16:creationId xmlns:a16="http://schemas.microsoft.com/office/drawing/2014/main" id="{1295E7AB-C9FC-033A-4D97-9013898AED4D}"/>
              </a:ext>
            </a:extLst>
          </p:cNvPr>
          <p:cNvSpPr>
            <a:spLocks noGrp="1"/>
          </p:cNvSpPr>
          <p:nvPr>
            <p:ph idx="1"/>
          </p:nvPr>
        </p:nvSpPr>
        <p:spPr>
          <a:xfrm>
            <a:off x="899658" y="2410277"/>
            <a:ext cx="6527242" cy="4384256"/>
          </a:xfrm>
        </p:spPr>
        <p:txBody>
          <a:bodyPr>
            <a:normAutofit/>
          </a:bodyPr>
          <a:lstStyle/>
          <a:p>
            <a:pPr marL="97155" indent="0" algn="ctr">
              <a:buNone/>
            </a:pPr>
            <a:r>
              <a:rPr lang="en-US" b="1" dirty="0">
                <a:latin typeface="Twinkl Thin" panose="02000000000000000000" charset="0"/>
              </a:rPr>
              <a:t>Children are encouraged to be responsible for their own things when coming in to and leaving school however staff will of course always help. We do ask that children refrain from bringing toys or other personal belongings into school that could get lost or broken. </a:t>
            </a:r>
          </a:p>
        </p:txBody>
      </p:sp>
      <p:pic>
        <p:nvPicPr>
          <p:cNvPr id="2050" name="Picture 2" descr="Lost my jacket at school again - First grade problems - quickmeme">
            <a:extLst>
              <a:ext uri="{FF2B5EF4-FFF2-40B4-BE49-F238E27FC236}">
                <a16:creationId xmlns:a16="http://schemas.microsoft.com/office/drawing/2014/main" id="{F65D0796-8163-53A6-CC0F-BB0E6D5B822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28722" y="499495"/>
            <a:ext cx="3908719" cy="58590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9912803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A16441-0FD9-884B-858A-87285C75A354}"/>
              </a:ext>
            </a:extLst>
          </p:cNvPr>
          <p:cNvSpPr>
            <a:spLocks noGrp="1"/>
          </p:cNvSpPr>
          <p:nvPr>
            <p:ph type="title"/>
          </p:nvPr>
        </p:nvSpPr>
        <p:spPr>
          <a:xfrm>
            <a:off x="1463352" y="256284"/>
            <a:ext cx="10515600" cy="1325563"/>
          </a:xfrm>
        </p:spPr>
        <p:txBody>
          <a:bodyPr>
            <a:normAutofit/>
          </a:bodyPr>
          <a:lstStyle/>
          <a:p>
            <a:r>
              <a:rPr lang="en-US" sz="6600" dirty="0">
                <a:latin typeface="Twinkl Thin" panose="02000000000000000000" charset="0"/>
              </a:rPr>
              <a:t>Thank you for coming</a:t>
            </a:r>
            <a:r>
              <a:rPr lang="en-US" sz="6600" dirty="0">
                <a:latin typeface="Twinkl Thin" panose="02000000000000000000" charset="0"/>
                <a:sym typeface="Wingdings" pitchFamily="2" charset="2"/>
              </a:rPr>
              <a:t> </a:t>
            </a:r>
            <a:endParaRPr lang="en-US" sz="6600" dirty="0">
              <a:latin typeface="Twinkl Thin" panose="02000000000000000000" charset="0"/>
            </a:endParaRPr>
          </a:p>
        </p:txBody>
      </p:sp>
      <p:sp>
        <p:nvSpPr>
          <p:cNvPr id="4" name="TextBox 3">
            <a:extLst>
              <a:ext uri="{FF2B5EF4-FFF2-40B4-BE49-F238E27FC236}">
                <a16:creationId xmlns:a16="http://schemas.microsoft.com/office/drawing/2014/main" id="{4E38153C-FC7C-7495-2A99-8772D988F6BC}"/>
              </a:ext>
            </a:extLst>
          </p:cNvPr>
          <p:cNvSpPr txBox="1"/>
          <p:nvPr/>
        </p:nvSpPr>
        <p:spPr>
          <a:xfrm>
            <a:off x="1733938" y="1581847"/>
            <a:ext cx="8724123" cy="954107"/>
          </a:xfrm>
          <a:prstGeom prst="rect">
            <a:avLst/>
          </a:prstGeom>
          <a:noFill/>
        </p:spPr>
        <p:txBody>
          <a:bodyPr wrap="square" rtlCol="0">
            <a:spAutoFit/>
          </a:bodyPr>
          <a:lstStyle/>
          <a:p>
            <a:pPr algn="ctr"/>
            <a:r>
              <a:rPr lang="en-GB" sz="2800" dirty="0">
                <a:latin typeface="Twinkl Thin" panose="02000000000000000000" charset="0"/>
              </a:rPr>
              <a:t>We are so excited to welcome your child into the St Michael’s family.</a:t>
            </a:r>
          </a:p>
        </p:txBody>
      </p:sp>
      <p:pic>
        <p:nvPicPr>
          <p:cNvPr id="6" name="Picture 5">
            <a:extLst>
              <a:ext uri="{FF2B5EF4-FFF2-40B4-BE49-F238E27FC236}">
                <a16:creationId xmlns:a16="http://schemas.microsoft.com/office/drawing/2014/main" id="{F02194BF-2567-42E8-9CA2-2D3322D5663A}"/>
              </a:ext>
            </a:extLst>
          </p:cNvPr>
          <p:cNvPicPr>
            <a:picLocks noChangeAspect="1"/>
          </p:cNvPicPr>
          <p:nvPr/>
        </p:nvPicPr>
        <p:blipFill>
          <a:blip r:embed="rId2"/>
          <a:srcRect t="38766" b="20733"/>
          <a:stretch>
            <a:fillRect/>
          </a:stretch>
        </p:blipFill>
        <p:spPr>
          <a:xfrm>
            <a:off x="2499317" y="2535954"/>
            <a:ext cx="7589227" cy="4098212"/>
          </a:xfrm>
          <a:prstGeom prst="rect">
            <a:avLst/>
          </a:prstGeom>
        </p:spPr>
      </p:pic>
    </p:spTree>
    <p:extLst>
      <p:ext uri="{BB962C8B-B14F-4D97-AF65-F5344CB8AC3E}">
        <p14:creationId xmlns:p14="http://schemas.microsoft.com/office/powerpoint/2010/main" val="320924952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11549</TotalTime>
  <Words>1829</Words>
  <Application>Microsoft Office PowerPoint</Application>
  <PresentationFormat>Widescreen</PresentationFormat>
  <Paragraphs>208</Paragraphs>
  <Slides>27</Slides>
  <Notes>23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27</vt:i4>
      </vt:variant>
    </vt:vector>
  </HeadingPairs>
  <TitlesOfParts>
    <vt:vector size="35" baseType="lpstr">
      <vt:lpstr>Twinkl</vt:lpstr>
      <vt:lpstr>Aptos Display</vt:lpstr>
      <vt:lpstr>Arial</vt:lpstr>
      <vt:lpstr>Garamond</vt:lpstr>
      <vt:lpstr>Twinkl Thin</vt:lpstr>
      <vt:lpstr>Aptos</vt:lpstr>
      <vt:lpstr>Calibri</vt:lpstr>
      <vt:lpstr>Office Theme</vt:lpstr>
      <vt:lpstr>EYFS - Reception Welcome Meeting 2026</vt:lpstr>
      <vt:lpstr>Meet the Team</vt:lpstr>
      <vt:lpstr>Our Ethos</vt:lpstr>
      <vt:lpstr>Something we want you to know…</vt:lpstr>
      <vt:lpstr>The EYFS Curriculum </vt:lpstr>
      <vt:lpstr>The Early Years Curriculum</vt:lpstr>
      <vt:lpstr>Communication is Key!</vt:lpstr>
      <vt:lpstr>Uniform </vt:lpstr>
      <vt:lpstr>PE Kits </vt:lpstr>
      <vt:lpstr>Early Reading and Phonics</vt:lpstr>
      <vt:lpstr>Reading at Home</vt:lpstr>
      <vt:lpstr>Early Writing and Motor Skills</vt:lpstr>
      <vt:lpstr>Maths</vt:lpstr>
      <vt:lpstr>PowerPoint Presentation</vt:lpstr>
      <vt:lpstr>Continuous Provision </vt:lpstr>
      <vt:lpstr>Pathways to Write </vt:lpstr>
      <vt:lpstr>Our Curriculum Themes </vt:lpstr>
      <vt:lpstr>Forest School</vt:lpstr>
      <vt:lpstr>Our Timetable </vt:lpstr>
      <vt:lpstr>Homework</vt:lpstr>
      <vt:lpstr>House Teams </vt:lpstr>
      <vt:lpstr>Events</vt:lpstr>
      <vt:lpstr>Snack Money</vt:lpstr>
      <vt:lpstr>Getting Ready for Reception!</vt:lpstr>
      <vt:lpstr>Your Child’s First Day</vt:lpstr>
      <vt:lpstr>IMPORTANT NOTICES </vt:lpstr>
      <vt:lpstr>Thank you for coming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Nursery and Reception Welcome Meeting 2021</dc:title>
  <dc:creator>Lucy Antrobus</dc:creator>
  <cp:lastModifiedBy>Chloe Taylor</cp:lastModifiedBy>
  <cp:revision>84</cp:revision>
  <cp:lastPrinted>2024-06-11T13:57:16Z</cp:lastPrinted>
  <dcterms:created xsi:type="dcterms:W3CDTF">2020-05-22T18:43:14Z</dcterms:created>
  <dcterms:modified xsi:type="dcterms:W3CDTF">2026-06-15T18:07:00Z</dcterms:modified>
</cp:coreProperties>
</file>