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1" r:id="rId2"/>
    <p:sldId id="256" r:id="rId3"/>
    <p:sldId id="273" r:id="rId4"/>
    <p:sldId id="262" r:id="rId5"/>
    <p:sldId id="263" r:id="rId6"/>
    <p:sldId id="264" r:id="rId7"/>
    <p:sldId id="265" r:id="rId8"/>
    <p:sldId id="272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74" r:id="rId17"/>
    <p:sldId id="269" r:id="rId18"/>
    <p:sldId id="268" r:id="rId19"/>
    <p:sldId id="270" r:id="rId20"/>
    <p:sldId id="271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2798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723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980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4465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4819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252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927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38281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936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597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835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84678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3010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87927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4869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1369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397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22B8AC9C-9C79-4A64-80B7-B8EF886E7D4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3627077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3D3319A-C2C3-4D21-8066-7213B09AEDA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C0779F5-0A59-4D73-9FA8-8A588DDE72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2476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  <p:sldLayoutId id="2147483762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xfordowl.co.uk/for-home/reading-site/expert-help/phonics-made-easy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1 writing workshop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431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6453" y="2003718"/>
            <a:ext cx="96849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At </a:t>
            </a:r>
            <a:r>
              <a:rPr lang="en-GB" sz="2400" dirty="0" err="1" smtClean="0">
                <a:latin typeface="Comic Sans MS" panose="030F0702030302020204" pitchFamily="66" charset="0"/>
              </a:rPr>
              <a:t>St.Michael’s</a:t>
            </a:r>
            <a:r>
              <a:rPr lang="en-GB" sz="2400" dirty="0" smtClean="0">
                <a:latin typeface="Comic Sans MS" panose="030F0702030302020204" pitchFamily="66" charset="0"/>
              </a:rPr>
              <a:t> we give children lots of exposure to rich language environment   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• Stories  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• Fun and creative ideas 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• Everyday experiences 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• Drama 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We underpin these experiences with sound teaching of phonics, spelling, handwriting, grammar and punctuation.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2290" name="Picture 2" descr="St Michael's CE Primary Schoo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1" t="19167" b="17500"/>
          <a:stretch/>
        </p:blipFill>
        <p:spPr bwMode="auto">
          <a:xfrm>
            <a:off x="3149600" y="292100"/>
            <a:ext cx="3898899" cy="1711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131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0" y="2349501"/>
            <a:ext cx="8497888" cy="4176713"/>
          </a:xfrm>
        </p:spPr>
        <p:txBody>
          <a:bodyPr>
            <a:normAutofit/>
          </a:bodyPr>
          <a:lstStyle/>
          <a:p>
            <a:pPr algn="just"/>
            <a:r>
              <a:rPr lang="en-GB" altLang="en-US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Before </a:t>
            </a:r>
            <a:r>
              <a:rPr lang="en-GB" altLang="en-US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can learn to read and write they need to develop their understanding of the English language. For all of us this happens through talk.</a:t>
            </a:r>
          </a:p>
          <a:p>
            <a:pPr algn="just">
              <a:buFontTx/>
              <a:buNone/>
            </a:pPr>
            <a:endParaRPr lang="en-GB" altLang="en-US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en-GB" altLang="en-US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	Through talk we learn new vocabulary and the knowledge of how to structure sentences. </a:t>
            </a:r>
          </a:p>
          <a:p>
            <a:pPr algn="just">
              <a:buFontTx/>
              <a:buNone/>
            </a:pPr>
            <a:endParaRPr lang="en-GB" altLang="en-US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en-GB" altLang="en-US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	In school we encourage the children to talk in a variety of situations. </a:t>
            </a:r>
          </a:p>
        </p:txBody>
      </p:sp>
      <p:pic>
        <p:nvPicPr>
          <p:cNvPr id="22536" name="Picture 8" descr="j023819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58121">
            <a:off x="7680325" y="549276"/>
            <a:ext cx="1589088" cy="7223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3" name="WordArt 5"/>
          <p:cNvSpPr>
            <a:spLocks noChangeArrowheads="1" noChangeShapeType="1" noTextEdit="1"/>
          </p:cNvSpPr>
          <p:nvPr/>
        </p:nvSpPr>
        <p:spPr bwMode="auto">
          <a:xfrm>
            <a:off x="2135188" y="1700213"/>
            <a:ext cx="7993062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GB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99FF"/>
                </a:solidFill>
                <a:latin typeface="Comic Sans MS" panose="030F0702030302020204" pitchFamily="66" charset="0"/>
              </a:rPr>
              <a:t>Becoming readers and writers</a:t>
            </a:r>
          </a:p>
        </p:txBody>
      </p:sp>
      <p:pic>
        <p:nvPicPr>
          <p:cNvPr id="22535" name="Picture 7" descr="j02381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56412">
            <a:off x="5448300" y="260351"/>
            <a:ext cx="2159000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9" name="Picture 11" descr="j023819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445322">
            <a:off x="8832850" y="0"/>
            <a:ext cx="1835150" cy="8334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42" name="Picture 14" descr="j02381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420">
            <a:off x="3719513" y="260351"/>
            <a:ext cx="1655762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43" name="Picture 15" descr="j02381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99999">
            <a:off x="1520825" y="339726"/>
            <a:ext cx="2051050" cy="931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8363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  <p:bldP spid="225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9411" y="3051033"/>
            <a:ext cx="10815457" cy="30068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Phonics 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• </a:t>
            </a: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There are 44 sounds that are used in the English language.  However many have the same sound but a different appearance.   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• In English there are more than 150 graphemes which means it is a very complex </a:t>
            </a: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code.</a:t>
            </a:r>
          </a:p>
          <a:p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We focus on pure sounds not letter names.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28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For example: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 e is sounded as ‘eh’ not ‘</a:t>
            </a:r>
            <a:r>
              <a:rPr lang="en-GB" sz="28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eee</a:t>
            </a: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’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f is sounded as ‘</a:t>
            </a:r>
            <a:r>
              <a:rPr lang="en-GB" sz="28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ffff</a:t>
            </a: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’ not ‘eff</a:t>
            </a: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’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is a video to support saying the sounds;</a:t>
            </a:r>
          </a:p>
          <a:p>
            <a:pPr marL="0" indent="0">
              <a:buNone/>
            </a:pPr>
            <a:r>
              <a:rPr lang="en-GB" sz="2800" dirty="0" smtClean="0">
                <a:hlinkClick r:id="rId2"/>
              </a:rPr>
              <a:t>http</a:t>
            </a:r>
            <a:r>
              <a:rPr lang="en-GB" sz="2800" dirty="0">
                <a:hlinkClick r:id="rId2"/>
              </a:rPr>
              <a:t>://www.oxfordowl.co.uk/for-home/reading-site/expert-help/phonics-made-easy</a:t>
            </a:r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0932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9653588" cy="361526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3200" b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Eyes </a:t>
            </a:r>
            <a:r>
              <a:rPr lang="en-GB" sz="3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are for reading, fingers are for </a:t>
            </a:r>
            <a:r>
              <a:rPr lang="en-GB" sz="3200" b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spelling  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• Children convert a whole word they hear into sounds  </a:t>
            </a:r>
            <a:endParaRPr lang="en-GB" sz="32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• They put sounds they hear in a word on their fingers</a:t>
            </a:r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 </a:t>
            </a:r>
          </a:p>
          <a:p>
            <a:pPr marL="0" indent="0">
              <a:buNone/>
            </a:pP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• We call </a:t>
            </a:r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these Phoneme </a:t>
            </a: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Fingers</a:t>
            </a:r>
          </a:p>
        </p:txBody>
      </p:sp>
      <p:pic>
        <p:nvPicPr>
          <p:cNvPr id="1026" name="Picture 2" descr="https://s-media-cache-ak0.pinimg.com/236x/b5/42/d0/b542d0b93a2c584ff87b6f463009479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3" t="20055" r="4661" b="10348"/>
          <a:stretch/>
        </p:blipFill>
        <p:spPr bwMode="auto">
          <a:xfrm>
            <a:off x="7696201" y="4203700"/>
            <a:ext cx="3467100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812" y="1917700"/>
            <a:ext cx="8534400" cy="36152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b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Common Exception Words - How you can help </a:t>
            </a:r>
            <a:r>
              <a:rPr lang="en-GB" sz="28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your child learn </a:t>
            </a:r>
            <a:r>
              <a:rPr lang="en-GB" sz="2800" b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their spellings</a:t>
            </a:r>
            <a:r>
              <a:rPr lang="en-GB" sz="28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.  </a:t>
            </a:r>
            <a:endParaRPr lang="en-GB" sz="2800" b="1" u="sng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• Try to make practising fun by playing games that encourage careful listening to the sounds in words and looking for letter patterns.  </a:t>
            </a:r>
            <a:endParaRPr lang="en-GB" sz="2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• Your child may enjoy singing or reciting spellings</a:t>
            </a: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Time challenges.</a:t>
            </a: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9220" name="Picture 4" descr="http://static.premiersite.co.uk/52195/img/52195_35088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4175" y="3632200"/>
            <a:ext cx="381000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88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512" y="1562100"/>
            <a:ext cx="8534400" cy="36152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Talk for Writing ‘If you can’t say it, you </a:t>
            </a: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can’t write </a:t>
            </a: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it’ 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THINK IT</a:t>
            </a:r>
          </a:p>
          <a:p>
            <a:pPr marL="0" indent="0">
              <a:buNone/>
            </a:pPr>
            <a:endParaRPr lang="en-GB" sz="2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SAY IT</a:t>
            </a:r>
          </a:p>
          <a:p>
            <a:pPr marL="0" indent="0">
              <a:buNone/>
            </a:pPr>
            <a:endParaRPr lang="en-GB" sz="2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WRITE</a:t>
            </a: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IT (using phonic and word knowledge)</a:t>
            </a:r>
          </a:p>
          <a:p>
            <a:pPr marL="0" indent="0">
              <a:buNone/>
            </a:pPr>
            <a:endParaRPr lang="en-GB" sz="2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READ IT (check for capital letters, full stops, finger spaces, check for Grammar!)</a:t>
            </a:r>
          </a:p>
          <a:p>
            <a:pPr marL="0" indent="0">
              <a:buNone/>
            </a:pPr>
            <a:endParaRPr lang="en-GB" sz="2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LIKE IT</a:t>
            </a:r>
          </a:p>
        </p:txBody>
      </p:sp>
    </p:spTree>
    <p:extLst>
      <p:ext uri="{BB962C8B-B14F-4D97-AF65-F5344CB8AC3E}">
        <p14:creationId xmlns:p14="http://schemas.microsoft.com/office/powerpoint/2010/main" val="233451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Brainstorm Word Alternatives </a:t>
            </a:r>
            <a:endParaRPr lang="en-GB" sz="2800" b="1" u="sng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800" b="1" u="sng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Said </a:t>
            </a: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- argued, squawked, rambled, called, yelled </a:t>
            </a:r>
            <a:r>
              <a:rPr lang="en-GB" sz="28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etc</a:t>
            </a: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 … </a:t>
            </a:r>
            <a:endParaRPr lang="en-GB" sz="2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How </a:t>
            </a: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many words can you think of for brainstorm alternatives for </a:t>
            </a: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nice?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89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08213" y="10525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altLang="en-US" b="1">
                <a:solidFill>
                  <a:schemeClr val="folHlink"/>
                </a:solidFill>
                <a:latin typeface="Comic Sans MS" panose="030F0702030302020204" pitchFamily="66" charset="0"/>
              </a:rPr>
              <a:t>The cat went along the wall.</a:t>
            </a:r>
          </a:p>
        </p:txBody>
      </p:sp>
      <p:pic>
        <p:nvPicPr>
          <p:cNvPr id="38915" name="Picture 4" descr="MC900251124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576" y="2205039"/>
            <a:ext cx="1871663" cy="241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5" descr="MP900441086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2133601"/>
            <a:ext cx="1519238" cy="227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7" descr="MP900403837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2781301"/>
            <a:ext cx="3455988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2855914" y="260351"/>
            <a:ext cx="72723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4000" b="1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Ban Boring Sentences</a:t>
            </a: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1524000" y="5373689"/>
            <a:ext cx="91440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3600" b="1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We help the children develop their sentences by using VCOP. </a:t>
            </a:r>
          </a:p>
        </p:txBody>
      </p:sp>
    </p:spTree>
    <p:extLst>
      <p:ext uri="{BB962C8B-B14F-4D97-AF65-F5344CB8AC3E}">
        <p14:creationId xmlns:p14="http://schemas.microsoft.com/office/powerpoint/2010/main" val="2807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9853" y="2323802"/>
            <a:ext cx="8534400" cy="1507067"/>
          </a:xfrm>
        </p:spPr>
        <p:txBody>
          <a:bodyPr/>
          <a:lstStyle/>
          <a:p>
            <a:r>
              <a:rPr lang="en-GB" altLang="en-US" b="1" dirty="0">
                <a:latin typeface="Comic Sans MS" panose="030F0702030302020204" pitchFamily="66" charset="0"/>
              </a:rPr>
              <a:t>The cat went along the wall.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74320" y="346075"/>
            <a:ext cx="10946673" cy="2879725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dirty="0" smtClean="0">
                <a:latin typeface="Comic Sans MS" panose="030F0702030302020204" pitchFamily="66" charset="0"/>
              </a:rPr>
              <a:t>We use vocabulary to add adjectives to </a:t>
            </a:r>
            <a:r>
              <a:rPr lang="en-GB" altLang="en-US" dirty="0">
                <a:latin typeface="Comic Sans MS" panose="030F0702030302020204" pitchFamily="66" charset="0"/>
              </a:rPr>
              <a:t>describe and changes dull </a:t>
            </a:r>
            <a:r>
              <a:rPr lang="en-GB" altLang="en-US" dirty="0" smtClean="0">
                <a:latin typeface="Comic Sans MS" panose="030F0702030302020204" pitchFamily="66" charset="0"/>
              </a:rPr>
              <a:t>words for </a:t>
            </a:r>
            <a:r>
              <a:rPr lang="en-GB" altLang="en-US" dirty="0">
                <a:latin typeface="Comic Sans MS" panose="030F0702030302020204" pitchFamily="66" charset="0"/>
              </a:rPr>
              <a:t>interesting </a:t>
            </a:r>
            <a:r>
              <a:rPr lang="en-GB" altLang="en-US" dirty="0" smtClean="0">
                <a:latin typeface="Comic Sans MS" panose="030F0702030302020204" pitchFamily="66" charset="0"/>
              </a:rPr>
              <a:t>alternatives! We often use the thesaurus to support this!</a:t>
            </a:r>
            <a:endParaRPr lang="en-GB" altLang="en-US" dirty="0"/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999853" y="4340430"/>
            <a:ext cx="828303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4400" dirty="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</a:t>
            </a:r>
            <a:r>
              <a:rPr lang="en-GB" altLang="en-US" sz="4400" b="1" i="1" dirty="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fluffy ginger</a:t>
            </a:r>
            <a:r>
              <a:rPr lang="en-GB" altLang="en-US" sz="4400" dirty="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cat </a:t>
            </a:r>
            <a:r>
              <a:rPr lang="en-GB" altLang="en-US" sz="4400" b="1" i="1" dirty="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prowled</a:t>
            </a:r>
            <a:r>
              <a:rPr lang="en-GB" altLang="en-US" sz="4400" dirty="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</a:p>
          <a:p>
            <a:r>
              <a:rPr lang="en-GB" altLang="en-US" sz="4400" dirty="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along the </a:t>
            </a:r>
            <a:r>
              <a:rPr lang="en-GB" altLang="en-US" sz="4400" b="1" i="1" dirty="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red brick</a:t>
            </a:r>
            <a:r>
              <a:rPr lang="en-GB" altLang="en-US" sz="4400" dirty="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wall.</a:t>
            </a:r>
            <a:r>
              <a:rPr lang="en-GB" altLang="en-US" sz="4400" dirty="0"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5094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5"/>
          <p:cNvSpPr>
            <a:spLocks noChangeArrowheads="1"/>
          </p:cNvSpPr>
          <p:nvPr/>
        </p:nvSpPr>
        <p:spPr bwMode="auto">
          <a:xfrm>
            <a:off x="1992314" y="253038"/>
            <a:ext cx="828303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440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</a:t>
            </a:r>
            <a:r>
              <a:rPr lang="en-GB" altLang="en-US" sz="4400" b="1" i="1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fluffy ginger</a:t>
            </a:r>
            <a:r>
              <a:rPr lang="en-GB" altLang="en-US" sz="440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cat </a:t>
            </a:r>
            <a:r>
              <a:rPr lang="en-GB" altLang="en-US" sz="4400" b="1" i="1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prowled</a:t>
            </a:r>
            <a:r>
              <a:rPr lang="en-GB" altLang="en-US" sz="440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</a:p>
          <a:p>
            <a:r>
              <a:rPr lang="en-GB" altLang="en-US" sz="440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along the </a:t>
            </a:r>
            <a:r>
              <a:rPr lang="en-GB" altLang="en-US" sz="4400" b="1" i="1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red brick</a:t>
            </a:r>
            <a:r>
              <a:rPr lang="en-GB" altLang="en-US" sz="4400">
                <a:solidFill>
                  <a:srgbClr val="660066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wall.</a:t>
            </a:r>
            <a:r>
              <a:rPr lang="en-GB" altLang="en-US" sz="4400">
                <a:cs typeface="Arial" panose="020B0604020202020204" pitchFamily="34" charset="0"/>
              </a:rPr>
              <a:t> </a:t>
            </a:r>
          </a:p>
        </p:txBody>
      </p:sp>
      <p:sp>
        <p:nvSpPr>
          <p:cNvPr id="41987" name="Rectangle 7"/>
          <p:cNvSpPr>
            <a:spLocks noChangeArrowheads="1"/>
          </p:cNvSpPr>
          <p:nvPr/>
        </p:nvSpPr>
        <p:spPr bwMode="auto">
          <a:xfrm>
            <a:off x="117566" y="2756091"/>
            <a:ext cx="97836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2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We use connectives to </a:t>
            </a:r>
            <a:r>
              <a:rPr lang="en-GB" altLang="en-US" sz="3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add </a:t>
            </a:r>
            <a:r>
              <a:rPr lang="en-GB" altLang="en-US" sz="3200" dirty="0">
                <a:latin typeface="Comic Sans MS" panose="030F0702030302020204" pitchFamily="66" charset="0"/>
                <a:cs typeface="Arial" panose="020B0604020202020204" pitchFamily="34" charset="0"/>
              </a:rPr>
              <a:t>more detail or action to the sentence.</a:t>
            </a:r>
          </a:p>
          <a:p>
            <a:endParaRPr lang="en-GB" altLang="en-US" sz="32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41989" name="Rectangle 10"/>
          <p:cNvSpPr>
            <a:spLocks noChangeArrowheads="1"/>
          </p:cNvSpPr>
          <p:nvPr/>
        </p:nvSpPr>
        <p:spPr bwMode="auto">
          <a:xfrm>
            <a:off x="457200" y="4581525"/>
            <a:ext cx="9906001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4100" dirty="0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fluffy ginger cat prowled along the red brick wall </a:t>
            </a:r>
            <a:r>
              <a:rPr lang="en-GB" altLang="en-US" sz="4100" b="1" i="1" dirty="0">
                <a:latin typeface="Comic Sans MS" panose="030F0702030302020204" pitchFamily="66" charset="0"/>
                <a:cs typeface="Arial" panose="020B0604020202020204" pitchFamily="34" charset="0"/>
              </a:rPr>
              <a:t>because</a:t>
            </a:r>
            <a:r>
              <a:rPr lang="en-GB" altLang="en-US" sz="4100" i="1" dirty="0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he was spying on a juicy bird.</a:t>
            </a:r>
            <a:r>
              <a:rPr lang="en-GB" altLang="en-US" sz="4100" dirty="0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7741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4"/>
          <p:cNvSpPr>
            <a:spLocks noChangeArrowheads="1"/>
          </p:cNvSpPr>
          <p:nvPr/>
        </p:nvSpPr>
        <p:spPr bwMode="auto">
          <a:xfrm>
            <a:off x="1703388" y="188914"/>
            <a:ext cx="8748712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200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fluffy ginger cat prowled along the red brick wall </a:t>
            </a:r>
            <a:r>
              <a:rPr lang="en-GB" altLang="en-US" sz="3200" b="1" i="1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because</a:t>
            </a:r>
            <a:r>
              <a:rPr lang="en-GB" altLang="en-US" sz="3200" i="1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he was spying on a juicy bird.</a:t>
            </a:r>
            <a:r>
              <a:rPr lang="en-GB" altLang="en-US" sz="4100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5060" name="Rectangle 6"/>
          <p:cNvSpPr>
            <a:spLocks noChangeArrowheads="1"/>
          </p:cNvSpPr>
          <p:nvPr/>
        </p:nvSpPr>
        <p:spPr bwMode="auto">
          <a:xfrm>
            <a:off x="548640" y="4652963"/>
            <a:ext cx="1011936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 b="1" i="1" dirty="0">
                <a:latin typeface="Comic Sans MS" panose="030F0702030302020204" pitchFamily="66" charset="0"/>
                <a:cs typeface="Arial" panose="020B0604020202020204" pitchFamily="34" charset="0"/>
              </a:rPr>
              <a:t>Whilst licking his lips</a:t>
            </a:r>
            <a:r>
              <a:rPr lang="en-GB" altLang="en-US" sz="36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, </a:t>
            </a:r>
            <a:r>
              <a:rPr lang="en-GB" altLang="en-US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fluffy ginger cat prowled along the red brick wall because he was spying on a juicy bird. </a:t>
            </a:r>
          </a:p>
        </p:txBody>
      </p:sp>
      <p:sp>
        <p:nvSpPr>
          <p:cNvPr id="45061" name="Rectangle 8"/>
          <p:cNvSpPr>
            <a:spLocks noChangeArrowheads="1"/>
          </p:cNvSpPr>
          <p:nvPr/>
        </p:nvSpPr>
        <p:spPr bwMode="auto">
          <a:xfrm>
            <a:off x="1524001" y="2899847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62" name="Rectangle 9"/>
          <p:cNvSpPr>
            <a:spLocks noChangeArrowheads="1"/>
          </p:cNvSpPr>
          <p:nvPr/>
        </p:nvSpPr>
        <p:spPr bwMode="auto">
          <a:xfrm>
            <a:off x="548640" y="2853523"/>
            <a:ext cx="1011936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8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We use different openers to change </a:t>
            </a:r>
            <a:r>
              <a:rPr lang="en-GB" altLang="en-US" sz="2800" dirty="0">
                <a:latin typeface="Comic Sans MS" panose="030F0702030302020204" pitchFamily="66" charset="0"/>
                <a:cs typeface="Times New Roman" panose="02020603050405020304" pitchFamily="18" charset="0"/>
              </a:rPr>
              <a:t>the beginning of the sentence to grab your reader’s attention!</a:t>
            </a:r>
            <a:endParaRPr lang="en-GB" alt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60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5"/>
          <p:cNvSpPr>
            <a:spLocks noChangeArrowheads="1"/>
          </p:cNvSpPr>
          <p:nvPr/>
        </p:nvSpPr>
        <p:spPr bwMode="auto">
          <a:xfrm>
            <a:off x="1703388" y="333375"/>
            <a:ext cx="896461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 b="1" i="1">
                <a:solidFill>
                  <a:srgbClr val="9933FF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Whilst licking his lips</a:t>
            </a:r>
            <a:r>
              <a:rPr lang="en-GB" altLang="en-US" sz="3600" i="1">
                <a:solidFill>
                  <a:srgbClr val="9933FF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, </a:t>
            </a:r>
            <a:r>
              <a:rPr lang="en-GB" altLang="en-US" sz="3600">
                <a:solidFill>
                  <a:srgbClr val="9933FF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fluffy ginger cat prowled along the red brick wall because he was spying on a juicy bird.</a:t>
            </a:r>
            <a:r>
              <a:rPr lang="en-GB" altLang="en-US" sz="3600">
                <a:solidFill>
                  <a:srgbClr val="FF66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4036" name="Rectangle 8"/>
          <p:cNvSpPr>
            <a:spLocks noChangeArrowheads="1"/>
          </p:cNvSpPr>
          <p:nvPr/>
        </p:nvSpPr>
        <p:spPr bwMode="auto">
          <a:xfrm>
            <a:off x="849087" y="2748469"/>
            <a:ext cx="99998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2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We make an </a:t>
            </a:r>
            <a:r>
              <a:rPr lang="en-GB" altLang="en-US" sz="3200" dirty="0">
                <a:latin typeface="Comic Sans MS" panose="030F0702030302020204" pitchFamily="66" charset="0"/>
                <a:cs typeface="Times New Roman" panose="02020603050405020304" pitchFamily="18" charset="0"/>
              </a:rPr>
              <a:t>impact </a:t>
            </a:r>
            <a:r>
              <a:rPr lang="en-GB" altLang="en-US" sz="32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by</a:t>
            </a:r>
            <a:r>
              <a:rPr lang="en-GB" altLang="en-US" sz="320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GB" altLang="en-US" sz="32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using </a:t>
            </a:r>
            <a:r>
              <a:rPr lang="en-GB" altLang="en-US" sz="3200" dirty="0">
                <a:latin typeface="Comic Sans MS" panose="030F0702030302020204" pitchFamily="66" charset="0"/>
                <a:cs typeface="Times New Roman" panose="02020603050405020304" pitchFamily="18" charset="0"/>
              </a:rPr>
              <a:t>different punctuation.</a:t>
            </a:r>
            <a:endParaRPr lang="en-GB" altLang="en-US" sz="32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44037" name="Rectangle 9"/>
          <p:cNvSpPr>
            <a:spLocks noChangeArrowheads="1"/>
          </p:cNvSpPr>
          <p:nvPr/>
        </p:nvSpPr>
        <p:spPr bwMode="auto">
          <a:xfrm>
            <a:off x="1919288" y="4437064"/>
            <a:ext cx="82804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500" dirty="0">
                <a:solidFill>
                  <a:srgbClr val="0066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Whilst licking his lips, the fluffy ginger cat </a:t>
            </a:r>
            <a:r>
              <a:rPr lang="en-GB" altLang="en-US" sz="3500" dirty="0" smtClean="0">
                <a:solidFill>
                  <a:srgbClr val="0066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prowled </a:t>
            </a:r>
            <a:r>
              <a:rPr lang="en-GB" altLang="en-US" sz="3500" dirty="0">
                <a:solidFill>
                  <a:srgbClr val="0066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along the red brick wall because he was spying on a juicy bird</a:t>
            </a:r>
            <a:r>
              <a:rPr lang="en-GB" altLang="en-US" sz="3500" b="1" dirty="0">
                <a:latin typeface="Comic Sans MS" panose="030F0702030302020204" pitchFamily="66" charset="0"/>
                <a:cs typeface="Arial" panose="020B0604020202020204" pitchFamily="34" charset="0"/>
              </a:rPr>
              <a:t>!</a:t>
            </a:r>
            <a:r>
              <a:rPr lang="en-GB" altLang="en-US" sz="3500" dirty="0">
                <a:solidFill>
                  <a:srgbClr val="006600"/>
                </a:solidFill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9077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992313" y="836613"/>
            <a:ext cx="8229600" cy="1143000"/>
          </a:xfrm>
          <a:noFill/>
        </p:spPr>
        <p:txBody>
          <a:bodyPr>
            <a:normAutofit fontScale="90000"/>
          </a:bodyPr>
          <a:lstStyle/>
          <a:p>
            <a:r>
              <a:rPr lang="en-GB" altLang="en-US" b="1">
                <a:solidFill>
                  <a:srgbClr val="FF6600"/>
                </a:solidFill>
                <a:latin typeface="Comic Sans MS" panose="030F0702030302020204" pitchFamily="66" charset="0"/>
              </a:rPr>
              <a:t>The cat went along the wall.</a:t>
            </a:r>
          </a:p>
        </p:txBody>
      </p:sp>
      <p:sp>
        <p:nvSpPr>
          <p:cNvPr id="46083" name="Rectangle 5"/>
          <p:cNvSpPr>
            <a:spLocks noChangeArrowheads="1"/>
          </p:cNvSpPr>
          <p:nvPr/>
        </p:nvSpPr>
        <p:spPr bwMode="auto">
          <a:xfrm>
            <a:off x="2135188" y="2276476"/>
            <a:ext cx="80645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4000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Whilst licking his lips, the fluffy ginger cat </a:t>
            </a:r>
            <a:r>
              <a:rPr lang="en-GB" altLang="en-US" sz="4000" dirty="0" smtClean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prowled </a:t>
            </a:r>
            <a:r>
              <a:rPr lang="en-GB" altLang="en-US" sz="4000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along the red brick wall because he was spying on a juicy bird!</a:t>
            </a:r>
          </a:p>
        </p:txBody>
      </p:sp>
      <p:sp>
        <p:nvSpPr>
          <p:cNvPr id="46084" name="Text Box 6"/>
          <p:cNvSpPr txBox="1">
            <a:spLocks noChangeArrowheads="1"/>
          </p:cNvSpPr>
          <p:nvPr/>
        </p:nvSpPr>
        <p:spPr bwMode="auto">
          <a:xfrm>
            <a:off x="5664200" y="476251"/>
            <a:ext cx="43195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>
                <a:latin typeface="Comic Sans MS" panose="030F0702030302020204" pitchFamily="66" charset="0"/>
                <a:cs typeface="Arial" panose="020B0604020202020204" pitchFamily="34" charset="0"/>
              </a:rPr>
              <a:t>We went from:</a:t>
            </a:r>
          </a:p>
        </p:txBody>
      </p:sp>
      <p:sp>
        <p:nvSpPr>
          <p:cNvPr id="46085" name="Text Box 7"/>
          <p:cNvSpPr txBox="1">
            <a:spLocks noChangeArrowheads="1"/>
          </p:cNvSpPr>
          <p:nvPr/>
        </p:nvSpPr>
        <p:spPr bwMode="auto">
          <a:xfrm>
            <a:off x="6096000" y="1916113"/>
            <a:ext cx="43195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>
                <a:latin typeface="Comic Sans MS" panose="030F0702030302020204" pitchFamily="66" charset="0"/>
                <a:cs typeface="Arial" panose="020B0604020202020204" pitchFamily="34" charset="0"/>
              </a:rPr>
              <a:t>To:</a:t>
            </a:r>
          </a:p>
        </p:txBody>
      </p:sp>
      <p:sp>
        <p:nvSpPr>
          <p:cNvPr id="46086" name="Text Box 8"/>
          <p:cNvSpPr txBox="1">
            <a:spLocks noChangeArrowheads="1"/>
          </p:cNvSpPr>
          <p:nvPr/>
        </p:nvSpPr>
        <p:spPr bwMode="auto">
          <a:xfrm>
            <a:off x="2566989" y="5229226"/>
            <a:ext cx="684053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2400" dirty="0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Using VCOP!</a:t>
            </a:r>
          </a:p>
          <a:p>
            <a:pPr algn="ctr">
              <a:spcBef>
                <a:spcPct val="50000"/>
              </a:spcBef>
            </a:pPr>
            <a:r>
              <a:rPr lang="en-GB" altLang="en-US" sz="2400" dirty="0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What a wonderful way to improve our writing!</a:t>
            </a:r>
          </a:p>
        </p:txBody>
      </p:sp>
    </p:spTree>
    <p:extLst>
      <p:ext uri="{BB962C8B-B14F-4D97-AF65-F5344CB8AC3E}">
        <p14:creationId xmlns:p14="http://schemas.microsoft.com/office/powerpoint/2010/main" val="18910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4608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63982" t="23350" r="11589" b="19311"/>
          <a:stretch/>
        </p:blipFill>
        <p:spPr bwMode="auto">
          <a:xfrm>
            <a:off x="1645920" y="1162594"/>
            <a:ext cx="8948057" cy="54472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940526" y="370506"/>
            <a:ext cx="100655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GB" altLang="en-US" b="1" dirty="0" smtClean="0">
                <a:latin typeface="Comic Sans MS" panose="030F0702030302020204" pitchFamily="66" charset="0"/>
              </a:rPr>
              <a:t>We use the FANTASTICs to make our writing really interesting. We use these lenses to vary </a:t>
            </a:r>
            <a:r>
              <a:rPr lang="en-GB" altLang="en-US" b="1" smtClean="0">
                <a:latin typeface="Comic Sans MS" panose="030F0702030302020204" pitchFamily="66" charset="0"/>
              </a:rPr>
              <a:t>our sentences.</a:t>
            </a:r>
            <a:endParaRPr lang="en-GB" altLang="en-US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2753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9120188" cy="5372100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What can you do to help</a:t>
            </a:r>
            <a:r>
              <a:rPr lang="en-GB" altLang="en-US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?</a:t>
            </a:r>
          </a:p>
          <a:p>
            <a:pPr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Encourage and praise all mark making</a:t>
            </a:r>
          </a:p>
          <a:p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Ask questions like: Which sound does it begin with?</a:t>
            </a:r>
          </a:p>
          <a:p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Support your children in writing in lower case not CAPITAL LETTERS as this will help them identify the sounds.</a:t>
            </a:r>
          </a:p>
          <a:p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Model your writing with your child so that they can see its purpose; shopping lists, to do lists etc</a:t>
            </a:r>
            <a:r>
              <a:rPr lang="en-GB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When talking with your child introduce new vocabulary and use it within context.</a:t>
            </a:r>
          </a:p>
          <a:p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Read stories to your child and explain new words which you come </a:t>
            </a:r>
            <a:r>
              <a:rPr lang="en-GB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across</a:t>
            </a: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971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17690" y="922556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Try to provide your child with ;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•Pencils 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•Pens 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•Paper 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•‘Post it’ notes 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•Note pads 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•A good place to write – a desk or table with a smooth, flat surface and good lighting.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0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4951" y="381850"/>
            <a:ext cx="9483145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You can provide </a:t>
            </a:r>
            <a:r>
              <a:rPr lang="en-GB" sz="3200" b="1" u="sng" dirty="0">
                <a:latin typeface="Comic Sans MS" panose="030F0702030302020204" pitchFamily="66" charset="0"/>
              </a:rPr>
              <a:t>o</a:t>
            </a:r>
            <a:r>
              <a:rPr lang="en-GB" sz="3200" b="1" u="sng" dirty="0" smtClean="0">
                <a:latin typeface="Comic Sans MS" panose="030F0702030302020204" pitchFamily="66" charset="0"/>
              </a:rPr>
              <a:t>pportunities to support the Development of Writing  </a:t>
            </a:r>
          </a:p>
          <a:p>
            <a:r>
              <a:rPr lang="en-GB" sz="3200" dirty="0" smtClean="0"/>
              <a:t>• Menus</a:t>
            </a:r>
          </a:p>
          <a:p>
            <a:r>
              <a:rPr lang="en-GB" sz="3200" dirty="0" smtClean="0"/>
              <a:t>• Lists </a:t>
            </a:r>
          </a:p>
          <a:p>
            <a:r>
              <a:rPr lang="en-GB" sz="3200" dirty="0" smtClean="0"/>
              <a:t>• Cards </a:t>
            </a:r>
          </a:p>
          <a:p>
            <a:r>
              <a:rPr lang="en-GB" sz="3200" dirty="0" smtClean="0"/>
              <a:t>• Letters </a:t>
            </a:r>
          </a:p>
          <a:p>
            <a:r>
              <a:rPr lang="en-GB" sz="3200" dirty="0" smtClean="0"/>
              <a:t>• Story maps </a:t>
            </a:r>
          </a:p>
          <a:p>
            <a:r>
              <a:rPr lang="en-GB" sz="3200" dirty="0" smtClean="0"/>
              <a:t>• Stories </a:t>
            </a:r>
          </a:p>
          <a:p>
            <a:r>
              <a:rPr lang="en-GB" sz="3200" dirty="0" smtClean="0"/>
              <a:t>• Newspaper reports </a:t>
            </a:r>
          </a:p>
          <a:p>
            <a:r>
              <a:rPr lang="en-GB" sz="3200" dirty="0" smtClean="0"/>
              <a:t>• Poems </a:t>
            </a:r>
          </a:p>
          <a:p>
            <a:r>
              <a:rPr lang="en-GB" sz="3200" dirty="0" smtClean="0"/>
              <a:t>• Making books </a:t>
            </a:r>
          </a:p>
          <a:p>
            <a:r>
              <a:rPr lang="en-GB" sz="3200" dirty="0" smtClean="0"/>
              <a:t>• Word games and puzzles </a:t>
            </a:r>
          </a:p>
          <a:p>
            <a:r>
              <a:rPr lang="en-GB" sz="3200" dirty="0" smtClean="0"/>
              <a:t> • Comics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7849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85024" y="765861"/>
            <a:ext cx="95863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 CAREFUL!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• Try not to point out every mistake 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  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• Celebrate writing and small steps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  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• Try to pick out the best bits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09017" y="2563707"/>
            <a:ext cx="150495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6823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1700" y="436940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b="1" u="sng" dirty="0" smtClean="0">
                <a:latin typeface="Comic Sans MS" panose="030F0702030302020204" pitchFamily="66" charset="0"/>
              </a:rPr>
              <a:t>Useful Websites   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http://www.oxfordowl.co.uk/  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http://www.bbc.co.uk/bitesize/ks1/literacy/  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http://www.bbc.co.uk/schools/magickey/adventures/hms.shtml  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http://www.bbc.co.uk/schools/magickey/adventures/lug.shtml  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http://www.ictgames.com/lcwc.html  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http://www.bbc.co.uk/schools/magickey/adventures/floppy_game.shtml  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http://www.bbc.co.uk/cbeebies/stories/ 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74</TotalTime>
  <Words>858</Words>
  <Application>Microsoft Office PowerPoint</Application>
  <PresentationFormat>Widescreen</PresentationFormat>
  <Paragraphs>131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Century Gothic</vt:lpstr>
      <vt:lpstr>Comic Sans MS</vt:lpstr>
      <vt:lpstr>Times New Roman</vt:lpstr>
      <vt:lpstr>Wingdings 3</vt:lpstr>
      <vt:lpstr>Slice</vt:lpstr>
      <vt:lpstr>Year 1 writing workshop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cat went along the wall.</vt:lpstr>
      <vt:lpstr>The cat went along the wall.</vt:lpstr>
      <vt:lpstr>PowerPoint Presentation</vt:lpstr>
      <vt:lpstr>PowerPoint Presentation</vt:lpstr>
      <vt:lpstr>PowerPoint Presentation</vt:lpstr>
      <vt:lpstr>The cat went along the wall.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Ema McMillan</dc:creator>
  <cp:lastModifiedBy>Emma McMillan</cp:lastModifiedBy>
  <cp:revision>14</cp:revision>
  <dcterms:created xsi:type="dcterms:W3CDTF">2015-11-09T20:29:45Z</dcterms:created>
  <dcterms:modified xsi:type="dcterms:W3CDTF">2020-11-08T16:42:23Z</dcterms:modified>
</cp:coreProperties>
</file>