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notesMasterIdLst>
    <p:notesMasterId r:id="rId14"/>
  </p:notesMasterIdLst>
  <p:sldIdLst>
    <p:sldId id="256" r:id="rId2"/>
    <p:sldId id="271" r:id="rId3"/>
    <p:sldId id="276" r:id="rId4"/>
    <p:sldId id="258" r:id="rId5"/>
    <p:sldId id="259" r:id="rId6"/>
    <p:sldId id="260" r:id="rId7"/>
    <p:sldId id="264" r:id="rId8"/>
    <p:sldId id="266" r:id="rId9"/>
    <p:sldId id="272" r:id="rId10"/>
    <p:sldId id="277" r:id="rId11"/>
    <p:sldId id="275" r:id="rId12"/>
    <p:sldId id="27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96" y="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4B747-AFA4-4B90-B2BC-18AB78C74241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D97D61-D315-4EA4-850E-EBC19A80B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765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0901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847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746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648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875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186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06527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9014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047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387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661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93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igan.gov.uk/Resident/Education/Schools/School-Admissions/Secondary-Schools.aspx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0366137-3DBB-4912-98D5-672702020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D28D1CE-5BF4-45B7-8D6D-B31A31980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775791" cy="68579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95193" y="1677787"/>
            <a:ext cx="3228738" cy="145470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595959"/>
                </a:solidFill>
                <a:latin typeface="+mj-lt"/>
                <a:ea typeface="+mj-ea"/>
                <a:cs typeface="+mj-cs"/>
              </a:rPr>
              <a:t>Welcome to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595959"/>
                </a:solidFill>
                <a:latin typeface="+mj-lt"/>
                <a:ea typeface="+mj-ea"/>
                <a:cs typeface="+mj-cs"/>
              </a:rPr>
              <a:t>Year 6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3526" y="2427382"/>
            <a:ext cx="3228738" cy="36810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595959"/>
              </a:solidFill>
            </a:endParaRPr>
          </a:p>
        </p:txBody>
      </p:sp>
      <p:pic>
        <p:nvPicPr>
          <p:cNvPr id="8" name="Picture 7" descr="A screenshot of a cartoon&#10;&#10;AI-generated content may be incorrect.">
            <a:extLst>
              <a:ext uri="{FF2B5EF4-FFF2-40B4-BE49-F238E27FC236}">
                <a16:creationId xmlns:a16="http://schemas.microsoft.com/office/drawing/2014/main" id="{9DF3A224-B4E4-B3B2-3AD4-0C198777F7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336" t="22278" r="36046" b="53722"/>
          <a:stretch>
            <a:fillRect/>
          </a:stretch>
        </p:blipFill>
        <p:spPr>
          <a:xfrm>
            <a:off x="8825563" y="958370"/>
            <a:ext cx="1841420" cy="3120796"/>
          </a:xfrm>
          <a:prstGeom prst="rect">
            <a:avLst/>
          </a:prstGeom>
        </p:spPr>
      </p:pic>
      <p:pic>
        <p:nvPicPr>
          <p:cNvPr id="2" name="Picture 1" descr="Emotional Wellbeing &amp; Resilience Team">
            <a:extLst>
              <a:ext uri="{FF2B5EF4-FFF2-40B4-BE49-F238E27FC236}">
                <a16:creationId xmlns:a16="http://schemas.microsoft.com/office/drawing/2014/main" id="{32911A92-7689-5C63-BDD7-C90FB58EB4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0"/>
          <a:stretch/>
        </p:blipFill>
        <p:spPr bwMode="auto">
          <a:xfrm>
            <a:off x="6096000" y="1510841"/>
            <a:ext cx="2230389" cy="25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ainbow earth tone cute kids room decor muted rainbow art print for nursery  Art Print by CharlotteWinter | Society6">
            <a:extLst>
              <a:ext uri="{FF2B5EF4-FFF2-40B4-BE49-F238E27FC236}">
                <a16:creationId xmlns:a16="http://schemas.microsoft.com/office/drawing/2014/main" id="{297E2985-3E35-E5E7-A8E8-7BB2B6C707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6" t="28951" r="13486" b="35112"/>
          <a:stretch>
            <a:fillRect/>
          </a:stretch>
        </p:blipFill>
        <p:spPr bwMode="auto">
          <a:xfrm>
            <a:off x="565643" y="3187774"/>
            <a:ext cx="3487838" cy="178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61A2E29-4976-53FE-4431-FE0282A660A9}"/>
              </a:ext>
            </a:extLst>
          </p:cNvPr>
          <p:cNvSpPr txBox="1"/>
          <p:nvPr/>
        </p:nvSpPr>
        <p:spPr>
          <a:xfrm>
            <a:off x="7211194" y="4339232"/>
            <a:ext cx="3228738" cy="36810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595959"/>
                </a:solidFill>
              </a:rPr>
              <a:t>Class Teacher –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rgbClr val="595959"/>
                </a:solidFill>
              </a:rPr>
              <a:t>Miss. Chadwick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595959"/>
                </a:solidFill>
              </a:rPr>
              <a:t>Teaching Assistant –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solidFill>
                  <a:srgbClr val="595959"/>
                </a:solidFill>
              </a:rPr>
              <a:t>Mr. Jones Stanley</a:t>
            </a:r>
          </a:p>
        </p:txBody>
      </p:sp>
    </p:spTree>
    <p:extLst>
      <p:ext uri="{BB962C8B-B14F-4D97-AF65-F5344CB8AC3E}">
        <p14:creationId xmlns:p14="http://schemas.microsoft.com/office/powerpoint/2010/main" val="219347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19F6A55-3384-4D09-9496-3E31E716FD4B}"/>
              </a:ext>
            </a:extLst>
          </p:cNvPr>
          <p:cNvSpPr/>
          <p:nvPr/>
        </p:nvSpPr>
        <p:spPr>
          <a:xfrm>
            <a:off x="3038903" y="0"/>
            <a:ext cx="6633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winkl" panose="02000000000000000000" pitchFamily="2" charset="0"/>
              </a:rPr>
              <a:t>Overview of the year 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winkl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9037C4-670C-4A8C-8FD6-4F2EC9319453}"/>
              </a:ext>
            </a:extLst>
          </p:cNvPr>
          <p:cNvSpPr txBox="1"/>
          <p:nvPr/>
        </p:nvSpPr>
        <p:spPr>
          <a:xfrm>
            <a:off x="1989023" y="923330"/>
            <a:ext cx="873330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Twinkl" panose="02000000000000000000" pitchFamily="2" charset="0"/>
              </a:rPr>
              <a:t>Timetable</a:t>
            </a:r>
          </a:p>
          <a:p>
            <a:endParaRPr lang="en-GB" sz="3200" u="sng" dirty="0">
              <a:latin typeface="Twinkl" panose="02000000000000000000" pitchFamily="2" charset="0"/>
            </a:endParaRPr>
          </a:p>
          <a:p>
            <a:r>
              <a:rPr lang="en-GB" sz="3200" dirty="0">
                <a:latin typeface="Twinkl" panose="02000000000000000000" pitchFamily="2" charset="0"/>
              </a:rPr>
              <a:t>Daily English, Maths, Whole Class reading, Spelling. </a:t>
            </a:r>
          </a:p>
          <a:p>
            <a:endParaRPr lang="en-GB" sz="3200" dirty="0">
              <a:latin typeface="Twinkl" panose="02000000000000000000" pitchFamily="2" charset="0"/>
            </a:endParaRPr>
          </a:p>
          <a:p>
            <a:r>
              <a:rPr lang="en-GB" sz="3200" dirty="0">
                <a:latin typeface="Twinkl" panose="02000000000000000000" pitchFamily="2" charset="0"/>
              </a:rPr>
              <a:t>2x weekly PE. </a:t>
            </a:r>
          </a:p>
          <a:p>
            <a:endParaRPr lang="en-GB" sz="3200" dirty="0">
              <a:latin typeface="Twinkl" panose="02000000000000000000" pitchFamily="2" charset="0"/>
            </a:endParaRPr>
          </a:p>
          <a:p>
            <a:r>
              <a:rPr lang="en-GB" sz="3200" dirty="0">
                <a:latin typeface="Twinkl" panose="02000000000000000000" pitchFamily="2" charset="0"/>
              </a:rPr>
              <a:t>Weekly RE, PSHE, Science, Music, Computing.</a:t>
            </a:r>
          </a:p>
          <a:p>
            <a:endParaRPr lang="en-GB" sz="3200" dirty="0">
              <a:latin typeface="Twinkl" panose="02000000000000000000" pitchFamily="2" charset="0"/>
            </a:endParaRPr>
          </a:p>
          <a:p>
            <a:r>
              <a:rPr lang="en-GB" sz="3200" dirty="0">
                <a:latin typeface="Twinkl" panose="02000000000000000000" pitchFamily="2" charset="0"/>
              </a:rPr>
              <a:t>Blocked Geography, History, DT, Art.</a:t>
            </a:r>
          </a:p>
        </p:txBody>
      </p:sp>
    </p:spTree>
    <p:extLst>
      <p:ext uri="{BB962C8B-B14F-4D97-AF65-F5344CB8AC3E}">
        <p14:creationId xmlns:p14="http://schemas.microsoft.com/office/powerpoint/2010/main" val="1442906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E3E548-ABB8-DB38-5543-3BB6BE7B7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1419" y="643466"/>
            <a:ext cx="840916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616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4879" y="0"/>
            <a:ext cx="6633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winkl" panose="02000000000000000000" pitchFamily="2" charset="0"/>
              </a:rPr>
              <a:t>Overview of the year 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winkl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72788" y="923330"/>
            <a:ext cx="8256104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latin typeface="Twinkl" panose="02000000000000000000" pitchFamily="2" charset="0"/>
              </a:rPr>
              <a:t>Maths – these are the key areas. </a:t>
            </a:r>
          </a:p>
          <a:p>
            <a:endParaRPr lang="en-GB" sz="3600" u="sng" dirty="0">
              <a:latin typeface="Twinkl" panose="020000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Times tables – most important; if they know this everything is simpler.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Fractions/Decimals/Percentages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Ratio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Algebra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Converting measures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Reasoning, problem solving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Test style questions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BODMAS</a:t>
            </a:r>
          </a:p>
          <a:p>
            <a:endParaRPr lang="en-GB" sz="4000" dirty="0"/>
          </a:p>
          <a:p>
            <a:r>
              <a:rPr lang="en-GB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43052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97285" y="383161"/>
            <a:ext cx="6633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winkl" panose="02000000000000000000" pitchFamily="2" charset="0"/>
              </a:rPr>
              <a:t>Overview of the year 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winkl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71693" y="1306491"/>
            <a:ext cx="8004313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>
                <a:latin typeface="Twinkl" panose="02000000000000000000" pitchFamily="2" charset="0"/>
              </a:rPr>
              <a:t>Writing </a:t>
            </a:r>
          </a:p>
          <a:p>
            <a:r>
              <a:rPr lang="en-GB" sz="3200" u="sng" dirty="0">
                <a:latin typeface="Twinkl" panose="02000000000000000000" pitchFamily="2" charset="0"/>
              </a:rPr>
              <a:t>We do lots of big pieces in Y6, at least once a week. </a:t>
            </a:r>
          </a:p>
          <a:p>
            <a:endParaRPr lang="en-GB" sz="4000" dirty="0">
              <a:latin typeface="Twinkl" panose="020000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Recap all grammar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Writing at length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Writing to suit the audience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Spellings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Twinkl" panose="02000000000000000000" pitchFamily="2" charset="0"/>
              </a:rPr>
              <a:t>Handwriting </a:t>
            </a:r>
          </a:p>
        </p:txBody>
      </p:sp>
    </p:spTree>
    <p:extLst>
      <p:ext uri="{BB962C8B-B14F-4D97-AF65-F5344CB8AC3E}">
        <p14:creationId xmlns:p14="http://schemas.microsoft.com/office/powerpoint/2010/main" val="3029253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97285" y="383161"/>
            <a:ext cx="6633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winkl" panose="02000000000000000000" pitchFamily="2" charset="0"/>
              </a:rPr>
              <a:t>Overview of the year 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winkl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24586" y="1563757"/>
            <a:ext cx="718804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>
                <a:latin typeface="Twinkl" panose="02000000000000000000" pitchFamily="2" charset="0"/>
              </a:rPr>
              <a:t>Reading </a:t>
            </a:r>
          </a:p>
          <a:p>
            <a:endParaRPr lang="en-GB" sz="4000" u="sng" dirty="0">
              <a:latin typeface="Twinkl" panose="020000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Twinkl" panose="02000000000000000000" pitchFamily="2" charset="0"/>
              </a:rPr>
              <a:t>Opinions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Twinkl" panose="02000000000000000000" pitchFamily="2" charset="0"/>
              </a:rPr>
              <a:t>Predictions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Twinkl" panose="02000000000000000000" pitchFamily="2" charset="0"/>
              </a:rPr>
              <a:t>Skim and scan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Twinkl" panose="02000000000000000000" pitchFamily="2" charset="0"/>
              </a:rPr>
              <a:t>Use voices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Twinkl" panose="02000000000000000000" pitchFamily="2" charset="0"/>
              </a:rPr>
              <a:t>Understanding that the meaning can change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Twinkl" panose="02000000000000000000" pitchFamily="2" charset="0"/>
              </a:rPr>
              <a:t>Point, evidence, explain</a:t>
            </a:r>
            <a:endParaRPr lang="en-GB" sz="28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522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97285" y="383161"/>
            <a:ext cx="6633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winkl" panose="02000000000000000000" pitchFamily="2" charset="0"/>
              </a:rPr>
              <a:t>Overview of the year 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winkl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38145" y="1306491"/>
            <a:ext cx="77518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>
                <a:latin typeface="Twinkl" panose="02000000000000000000" pitchFamily="2" charset="0"/>
              </a:rPr>
              <a:t>PE</a:t>
            </a:r>
          </a:p>
          <a:p>
            <a:endParaRPr lang="en-GB" sz="4000" u="sng" dirty="0">
              <a:latin typeface="Twinkl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Twinkl" panose="02000000000000000000" pitchFamily="2" charset="0"/>
              </a:rPr>
              <a:t>Twice a week – Thursday and Friday.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Twinkl" panose="02000000000000000000" pitchFamily="2" charset="0"/>
              </a:rPr>
              <a:t>Full kit (school kit or plain navy/white) hair tied back, no earrings/jewellery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Twinkl" panose="02000000000000000000" pitchFamily="2" charset="0"/>
            </a:endParaRPr>
          </a:p>
          <a:p>
            <a:endParaRPr lang="en-GB" sz="32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879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97285" y="383161"/>
            <a:ext cx="6633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winkl" panose="02000000000000000000" pitchFamily="2" charset="0"/>
              </a:rPr>
              <a:t>Overview of the year 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winkl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07751" y="1683026"/>
            <a:ext cx="877830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>
                <a:latin typeface="Twinkl" panose="02000000000000000000" pitchFamily="2" charset="0"/>
              </a:rPr>
              <a:t>Homework </a:t>
            </a:r>
          </a:p>
          <a:p>
            <a:endParaRPr lang="en-GB" sz="4000" dirty="0">
              <a:latin typeface="Twinkl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dirty="0">
                <a:latin typeface="Twinkl" panose="02000000000000000000" pitchFamily="2" charset="0"/>
              </a:rPr>
              <a:t>Times Tables weekly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4000" dirty="0">
              <a:latin typeface="Twinkl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dirty="0">
                <a:latin typeface="Twinkl" panose="02000000000000000000" pitchFamily="2" charset="0"/>
              </a:rPr>
              <a:t>Reading daily (5x a week)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4000" dirty="0">
              <a:latin typeface="Twinkl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000" dirty="0">
                <a:latin typeface="Twinkl" panose="02000000000000000000" pitchFamily="2" charset="0"/>
              </a:rPr>
              <a:t>English/Maths weekly </a:t>
            </a:r>
          </a:p>
        </p:txBody>
      </p:sp>
    </p:spTree>
    <p:extLst>
      <p:ext uri="{BB962C8B-B14F-4D97-AF65-F5344CB8AC3E}">
        <p14:creationId xmlns:p14="http://schemas.microsoft.com/office/powerpoint/2010/main" val="2604713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53928" y="290396"/>
            <a:ext cx="1749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winkl" panose="02000000000000000000" pitchFamily="2" charset="0"/>
              </a:rPr>
              <a:t>SATS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8011" y="1277921"/>
            <a:ext cx="1141693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Twinkl" panose="02000000000000000000" pitchFamily="2" charset="0"/>
              </a:rPr>
              <a:t>Monday 11</a:t>
            </a:r>
            <a:r>
              <a:rPr lang="en-GB" sz="3200" b="1" u="sng" baseline="30000" dirty="0">
                <a:latin typeface="Twinkl" panose="02000000000000000000" pitchFamily="2" charset="0"/>
              </a:rPr>
              <a:t>th</a:t>
            </a:r>
            <a:r>
              <a:rPr lang="en-GB" sz="3200" b="1" u="sng" dirty="0">
                <a:latin typeface="Twinkl" panose="02000000000000000000" pitchFamily="2" charset="0"/>
              </a:rPr>
              <a:t> May 2026 – Thursday 14</a:t>
            </a:r>
            <a:r>
              <a:rPr lang="en-GB" sz="3200" b="1" u="sng" baseline="30000" dirty="0">
                <a:latin typeface="Twinkl" panose="02000000000000000000" pitchFamily="2" charset="0"/>
              </a:rPr>
              <a:t>th</a:t>
            </a:r>
            <a:r>
              <a:rPr lang="en-GB" sz="3200" b="1" u="sng" dirty="0">
                <a:latin typeface="Twinkl" panose="02000000000000000000" pitchFamily="2" charset="0"/>
              </a:rPr>
              <a:t> May 2026</a:t>
            </a:r>
          </a:p>
          <a:p>
            <a:pPr algn="ctr"/>
            <a:endParaRPr lang="en-GB" sz="3200" b="1" u="sng" dirty="0">
              <a:latin typeface="Twinkl" panose="02000000000000000000" pitchFamily="2" charset="0"/>
            </a:endParaRPr>
          </a:p>
          <a:p>
            <a:pPr algn="ctr"/>
            <a:r>
              <a:rPr lang="en-GB" sz="3200" dirty="0">
                <a:latin typeface="Twinkl" panose="02000000000000000000" pitchFamily="2" charset="0"/>
              </a:rPr>
              <a:t>Reading paper </a:t>
            </a:r>
          </a:p>
          <a:p>
            <a:pPr algn="ctr"/>
            <a:r>
              <a:rPr lang="en-GB" sz="3200" dirty="0">
                <a:latin typeface="Twinkl" panose="02000000000000000000" pitchFamily="2" charset="0"/>
              </a:rPr>
              <a:t>Grammar paper</a:t>
            </a:r>
          </a:p>
          <a:p>
            <a:pPr algn="ctr"/>
            <a:r>
              <a:rPr lang="en-GB" sz="3200" dirty="0">
                <a:latin typeface="Twinkl" panose="02000000000000000000" pitchFamily="2" charset="0"/>
              </a:rPr>
              <a:t>Spelling</a:t>
            </a:r>
          </a:p>
          <a:p>
            <a:pPr algn="ctr"/>
            <a:r>
              <a:rPr lang="en-GB" sz="3200" dirty="0">
                <a:latin typeface="Twinkl" panose="02000000000000000000" pitchFamily="2" charset="0"/>
              </a:rPr>
              <a:t>3 Maths papers (Arithmetic and 2 Reasoning) </a:t>
            </a:r>
          </a:p>
          <a:p>
            <a:pPr algn="ctr"/>
            <a:endParaRPr lang="en-GB" sz="3200" dirty="0">
              <a:latin typeface="Twinkl" panose="02000000000000000000" pitchFamily="2" charset="0"/>
            </a:endParaRPr>
          </a:p>
          <a:p>
            <a:pPr algn="ctr"/>
            <a:r>
              <a:rPr lang="en-GB" sz="3200" dirty="0">
                <a:latin typeface="Twinkl" panose="02000000000000000000" pitchFamily="2" charset="0"/>
              </a:rPr>
              <a:t>There will be a SATs meeting after school coming up soon. </a:t>
            </a:r>
          </a:p>
        </p:txBody>
      </p:sp>
    </p:spTree>
    <p:extLst>
      <p:ext uri="{BB962C8B-B14F-4D97-AF65-F5344CB8AC3E}">
        <p14:creationId xmlns:p14="http://schemas.microsoft.com/office/powerpoint/2010/main" val="268344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BF8ACD-353A-A48B-618C-F421B53F8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7E85A71-C669-96E4-C4EF-9B20206B3A07}"/>
              </a:ext>
            </a:extLst>
          </p:cNvPr>
          <p:cNvSpPr/>
          <p:nvPr/>
        </p:nvSpPr>
        <p:spPr>
          <a:xfrm>
            <a:off x="5353928" y="290396"/>
            <a:ext cx="1749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winkl" panose="02000000000000000000" pitchFamily="2" charset="0"/>
              </a:rPr>
              <a:t>SATS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EE292D-9BA0-EAB0-FC4F-634B6DA035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053" y="1256692"/>
            <a:ext cx="7194661" cy="27249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FA0558-71B7-1B15-EB81-BF21AD278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9230" y="2181792"/>
            <a:ext cx="5635947" cy="20210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2DFED0-FF4B-BDD5-83C2-7D897DE160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427" y="4202855"/>
            <a:ext cx="4866501" cy="2331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33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340833" y="290396"/>
            <a:ext cx="37753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winkl" panose="02000000000000000000" pitchFamily="2" charset="0"/>
              </a:rPr>
              <a:t>High School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8011" y="1277921"/>
            <a:ext cx="1141693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Twinkl" panose="02000000000000000000" pitchFamily="2" charset="0"/>
              </a:rPr>
              <a:t>Deadline is the </a:t>
            </a:r>
            <a:r>
              <a:rPr lang="en-GB" sz="3200" b="1" dirty="0">
                <a:latin typeface="Twinkl" panose="02000000000000000000" pitchFamily="2" charset="0"/>
              </a:rPr>
              <a:t>31</a:t>
            </a:r>
            <a:r>
              <a:rPr lang="en-GB" sz="3200" b="1" baseline="30000" dirty="0">
                <a:latin typeface="Twinkl" panose="02000000000000000000" pitchFamily="2" charset="0"/>
              </a:rPr>
              <a:t>st</a:t>
            </a:r>
            <a:r>
              <a:rPr lang="en-GB" sz="3200" b="1" dirty="0">
                <a:latin typeface="Twinkl" panose="02000000000000000000" pitchFamily="2" charset="0"/>
              </a:rPr>
              <a:t> October! </a:t>
            </a:r>
          </a:p>
          <a:p>
            <a:pPr algn="ctr"/>
            <a:endParaRPr lang="en-GB" sz="3200" b="1" dirty="0">
              <a:latin typeface="Twinkl" panose="02000000000000000000" pitchFamily="2" charset="0"/>
            </a:endParaRPr>
          </a:p>
          <a:p>
            <a:pPr algn="ctr"/>
            <a:r>
              <a:rPr lang="en-GB" sz="3200" dirty="0">
                <a:latin typeface="Twinkl" panose="02000000000000000000" pitchFamily="2" charset="0"/>
              </a:rPr>
              <a:t>Apply online </a:t>
            </a:r>
          </a:p>
          <a:p>
            <a:pPr algn="ctr"/>
            <a:r>
              <a:rPr lang="en-GB" sz="3200" dirty="0">
                <a:latin typeface="Twinkl" panose="02000000000000000000" pitchFamily="2" charset="0"/>
                <a:hlinkClick r:id="rId2"/>
              </a:rPr>
              <a:t>https://www.wigan.gov.uk/Resident/Education/Schools/School-Admissions/Secondary-Schools.aspx</a:t>
            </a:r>
            <a:endParaRPr lang="en-GB" sz="3200" dirty="0">
              <a:latin typeface="Twinkl" panose="02000000000000000000" pitchFamily="2" charset="0"/>
            </a:endParaRPr>
          </a:p>
          <a:p>
            <a:pPr algn="ctr"/>
            <a:endParaRPr lang="en-GB" sz="3200" dirty="0">
              <a:latin typeface="Twinkl" panose="02000000000000000000" pitchFamily="2" charset="0"/>
            </a:endParaRPr>
          </a:p>
          <a:p>
            <a:pPr algn="ctr"/>
            <a:r>
              <a:rPr lang="en-GB" sz="3200" dirty="0">
                <a:latin typeface="Twinkl" panose="02000000000000000000" pitchFamily="2" charset="0"/>
              </a:rPr>
              <a:t>Look round as many schools as possible. </a:t>
            </a:r>
          </a:p>
        </p:txBody>
      </p:sp>
    </p:spTree>
    <p:extLst>
      <p:ext uri="{BB962C8B-B14F-4D97-AF65-F5344CB8AC3E}">
        <p14:creationId xmlns:p14="http://schemas.microsoft.com/office/powerpoint/2010/main" val="1701303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ny Questions&quot; Images – Browse 489 Stock Photos, Vectors, and Video | Adobe  Stock">
            <a:extLst>
              <a:ext uri="{FF2B5EF4-FFF2-40B4-BE49-F238E27FC236}">
                <a16:creationId xmlns:a16="http://schemas.microsoft.com/office/drawing/2014/main" id="{3C12F967-EE54-A33E-B132-B2DCDE822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1450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4995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1232</TotalTime>
  <Words>284</Words>
  <Application>Microsoft Office PowerPoint</Application>
  <PresentationFormat>Widescreen</PresentationFormat>
  <Paragraphs>77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Twinkl</vt:lpstr>
      <vt:lpstr>Twinkl 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Clugston</dc:creator>
  <cp:lastModifiedBy>Chloe Chadwick</cp:lastModifiedBy>
  <cp:revision>43</cp:revision>
  <dcterms:created xsi:type="dcterms:W3CDTF">2016-09-06T18:18:16Z</dcterms:created>
  <dcterms:modified xsi:type="dcterms:W3CDTF">2025-09-07T19:22:45Z</dcterms:modified>
</cp:coreProperties>
</file>