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5"/>
  </p:notesMasterIdLst>
  <p:sldIdLst>
    <p:sldId id="256" r:id="rId2"/>
    <p:sldId id="307" r:id="rId3"/>
    <p:sldId id="325" r:id="rId4"/>
    <p:sldId id="320" r:id="rId5"/>
    <p:sldId id="309" r:id="rId6"/>
    <p:sldId id="317" r:id="rId7"/>
    <p:sldId id="302" r:id="rId8"/>
    <p:sldId id="321" r:id="rId9"/>
    <p:sldId id="285" r:id="rId10"/>
    <p:sldId id="323" r:id="rId11"/>
    <p:sldId id="324" r:id="rId12"/>
    <p:sldId id="300" r:id="rId13"/>
    <p:sldId id="31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0B6706-48D1-4587-96FE-B8CD0E9C585B}" v="1" dt="2024-09-04T06:56:26.62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08EAA-36FD-45D4-828F-D82480B89DE4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C9FD97-E072-462A-8A73-A02ED6AC9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651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C9FD97-E072-462A-8A73-A02ED6AC936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59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90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2B8AC9C-9C79-4A64-80B7-B8EF886E7D4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38840890"/>
      </p:ext>
    </p:extLst>
  </p:cSld>
  <p:clrMapOvr>
    <a:masterClrMapping/>
  </p:clrMapOvr>
  <p:transition spd="slow">
    <p:cove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DE9738-54D1-4D38-84C7-030667B029F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57497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ADAD6934-DF21-4EF1-BA42-B22A3D73B10A}" type="datetimeFigureOut">
              <a:rPr lang="en-GB" smtClean="0"/>
              <a:t>04/09/2025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pmarks.co.uk/maths-games/5-7-years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1960" y="1988840"/>
            <a:ext cx="7543800" cy="259397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Twinkl" panose="02000000000000000000" pitchFamily="2" charset="0"/>
              </a:rPr>
              <a:t>Year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4725144"/>
            <a:ext cx="7992888" cy="1752600"/>
          </a:xfrm>
        </p:spPr>
        <p:txBody>
          <a:bodyPr>
            <a:normAutofit fontScale="92500" lnSpcReduction="20000"/>
          </a:bodyPr>
          <a:lstStyle/>
          <a:p>
            <a:r>
              <a:rPr lang="en-GB" sz="2800" dirty="0">
                <a:latin typeface="Twinkl" panose="02000000000000000000" pitchFamily="2" charset="0"/>
              </a:rPr>
              <a:t>Ms Clisham</a:t>
            </a:r>
          </a:p>
          <a:p>
            <a:r>
              <a:rPr lang="en-GB" sz="2800" dirty="0">
                <a:latin typeface="Twinkl" panose="02000000000000000000" pitchFamily="2" charset="0"/>
              </a:rPr>
              <a:t>Miss McMillan</a:t>
            </a:r>
          </a:p>
          <a:p>
            <a:r>
              <a:rPr lang="en-GB" sz="2800" dirty="0">
                <a:latin typeface="Twinkl" panose="02000000000000000000" pitchFamily="2" charset="0"/>
              </a:rPr>
              <a:t>Miss Morley</a:t>
            </a:r>
          </a:p>
          <a:p>
            <a:r>
              <a:rPr lang="en-GB" sz="2800" dirty="0">
                <a:latin typeface="Twinkl" panose="02000000000000000000" pitchFamily="2" charset="0"/>
              </a:rPr>
              <a:t>Mrs Roberts</a:t>
            </a:r>
          </a:p>
        </p:txBody>
      </p:sp>
      <p:pic>
        <p:nvPicPr>
          <p:cNvPr id="4" name="logoImage" descr="St Michael's CofE Primary School, Howe Bridg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881364"/>
            <a:ext cx="4608512" cy="14401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8593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chemeClr val="tx1"/>
                </a:solidFill>
                <a:latin typeface="Twinkl" panose="02000000000000000000" pitchFamily="2" charset="0"/>
              </a:rPr>
              <a:t>What do we want from your child?</a:t>
            </a:r>
            <a:endParaRPr lang="en-US" altLang="en-US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628775"/>
            <a:ext cx="7416800" cy="452596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endParaRPr lang="en-GB" altLang="en-US" sz="2000" dirty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Twinkl" panose="02000000000000000000" pitchFamily="2" charset="0"/>
              </a:rPr>
              <a:t>To challenge themselves and always work to the best of their ability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>
              <a:latin typeface="Twinkl" panose="02000000000000000000" pitchFamily="2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Twinkl" panose="02000000000000000000" pitchFamily="2" charset="0"/>
              </a:rPr>
              <a:t>To become more independent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>
              <a:latin typeface="Twinkl" panose="02000000000000000000" pitchFamily="2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Twinkl" panose="02000000000000000000" pitchFamily="2" charset="0"/>
              </a:rPr>
              <a:t>To have fun!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>
              <a:latin typeface="Twinkl" panose="02000000000000000000" pitchFamily="2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Twinkl" panose="02000000000000000000" pitchFamily="2" charset="0"/>
              </a:rPr>
              <a:t>To have a growth mindset.</a:t>
            </a:r>
            <a:endParaRPr lang="en-US" altLang="en-US" sz="2800" dirty="0">
              <a:latin typeface="Twinkl" panose="02000000000000000000" pitchFamily="2" charset="0"/>
            </a:endParaRPr>
          </a:p>
        </p:txBody>
      </p:sp>
      <p:pic>
        <p:nvPicPr>
          <p:cNvPr id="5126" name="Picture 6" descr="MC900438205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750" y="5229225"/>
            <a:ext cx="1395413" cy="13985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094618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8B9554D-15EB-7203-EB58-F2BCF93DFA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548680"/>
            <a:ext cx="8085521" cy="531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4140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2176" t="11812" r="16984" b="7672"/>
          <a:stretch/>
        </p:blipFill>
        <p:spPr>
          <a:xfrm>
            <a:off x="683568" y="2492896"/>
            <a:ext cx="6048672" cy="2304256"/>
          </a:xfrm>
          <a:prstGeom prst="rect">
            <a:avLst/>
          </a:prstGeom>
        </p:spPr>
      </p:pic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385192" y="908720"/>
            <a:ext cx="8229600" cy="836613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Communication via;</a:t>
            </a:r>
            <a:br>
              <a:rPr lang="en-GB" altLang="en-US" sz="36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altLang="en-US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Class dojo </a:t>
            </a:r>
            <a:endParaRPr lang="en-US" altLang="en-US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0877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36613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Reading/ Home learning</a:t>
            </a:r>
            <a:endParaRPr lang="en-US" altLang="en-US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836613"/>
            <a:ext cx="8893175" cy="5761037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Please note we have changed home learning policy.</a:t>
            </a:r>
          </a:p>
          <a:p>
            <a:pPr eaLnBrk="1" hangingPunct="1">
              <a:buFontTx/>
              <a:buNone/>
            </a:pPr>
            <a:endParaRPr lang="en-GB" altLang="en-US" sz="2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altLang="en-US" sz="2000" b="1" dirty="0">
                <a:solidFill>
                  <a:srgbClr val="FFC000"/>
                </a:solidFill>
                <a:latin typeface="Comic Sans MS" panose="030F0702030302020204" pitchFamily="66" charset="0"/>
              </a:rPr>
              <a:t>Reading 5 times a week.</a:t>
            </a:r>
          </a:p>
          <a:p>
            <a:pPr marL="114300" indent="0">
              <a:buNone/>
            </a:pPr>
            <a:endParaRPr lang="en-GB" altLang="en-US" sz="2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altLang="en-US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Home learning - Reading,1 English or Maths activity (rotated)</a:t>
            </a:r>
          </a:p>
          <a:p>
            <a:r>
              <a:rPr lang="en-GB" altLang="en-US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Homework will be handed out on a Friday and returned by Wednesday.</a:t>
            </a:r>
          </a:p>
          <a:p>
            <a:endParaRPr lang="en-GB" altLang="en-US" sz="2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altLang="en-US" sz="2000" b="1" dirty="0">
                <a:solidFill>
                  <a:srgbClr val="00B050"/>
                </a:solidFill>
                <a:latin typeface="Comic Sans MS" panose="030F0702030302020204" pitchFamily="66" charset="0"/>
              </a:rPr>
              <a:t>Spellings will go out on Friday, along with the homework, and </a:t>
            </a:r>
          </a:p>
          <a:p>
            <a:pPr marL="114300" indent="0">
              <a:buNone/>
            </a:pPr>
            <a:r>
              <a:rPr lang="en-GB" altLang="en-US" sz="2000" b="1" dirty="0">
                <a:solidFill>
                  <a:srgbClr val="00B050"/>
                </a:solidFill>
                <a:latin typeface="Comic Sans MS" panose="030F0702030302020204" pitchFamily="66" charset="0"/>
              </a:rPr>
              <a:t>will be tested on Thursdays.</a:t>
            </a:r>
          </a:p>
          <a:p>
            <a:endParaRPr lang="en-GB" altLang="en-US" sz="2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114300" indent="0">
              <a:buNone/>
            </a:pPr>
            <a:endParaRPr lang="en-GB" altLang="en-US" sz="2000" b="1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altLang="en-US" sz="2000" b="1" dirty="0">
                <a:latin typeface="Comic Sans MS" panose="030F0702030302020204" pitchFamily="66" charset="0"/>
              </a:rPr>
              <a:t>Any problems or concerns over home learning let us know.</a:t>
            </a:r>
          </a:p>
          <a:p>
            <a:pPr marL="114300" indent="0">
              <a:buNone/>
            </a:pPr>
            <a:endParaRPr lang="en-GB" altLang="en-US" sz="2000" b="1" dirty="0">
              <a:latin typeface="Comic Sans MS" panose="030F0702030302020204" pitchFamily="66" charset="0"/>
            </a:endParaRPr>
          </a:p>
        </p:txBody>
      </p:sp>
      <p:pic>
        <p:nvPicPr>
          <p:cNvPr id="12292" name="Picture 9" descr="Image result for child reading clipart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075" y="5516563"/>
            <a:ext cx="1081088" cy="115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496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8760"/>
            <a:ext cx="8460432" cy="55892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87624" y="260648"/>
            <a:ext cx="71287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u="sng" dirty="0">
                <a:latin typeface="Twinkl" panose="02000000000000000000" pitchFamily="2" charset="0"/>
              </a:rPr>
              <a:t>Reading at home</a:t>
            </a:r>
          </a:p>
        </p:txBody>
      </p:sp>
    </p:spTree>
    <p:extLst>
      <p:ext uri="{BB962C8B-B14F-4D97-AF65-F5344CB8AC3E}">
        <p14:creationId xmlns:p14="http://schemas.microsoft.com/office/powerpoint/2010/main" val="3284166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43000" y="2619376"/>
            <a:ext cx="6373416" cy="3132535"/>
          </a:xfrm>
        </p:spPr>
        <p:txBody>
          <a:bodyPr>
            <a:normAutofit/>
          </a:bodyPr>
          <a:lstStyle/>
          <a:p>
            <a:pPr algn="just"/>
            <a:r>
              <a:rPr lang="en-GB" altLang="en-US" sz="2000" dirty="0">
                <a:latin typeface="Twinkl" panose="02000000000000000000" pitchFamily="2" charset="0"/>
              </a:rPr>
              <a:t>Before children can learn to read and write they need to develop their understanding of the English language. For all of us this happens through talk.</a:t>
            </a:r>
          </a:p>
          <a:p>
            <a:pPr algn="just">
              <a:buFontTx/>
              <a:buNone/>
            </a:pPr>
            <a:endParaRPr lang="en-GB" altLang="en-US" sz="2000" dirty="0">
              <a:latin typeface="Twinkl" panose="02000000000000000000" pitchFamily="2" charset="0"/>
            </a:endParaRPr>
          </a:p>
          <a:p>
            <a:pPr algn="just"/>
            <a:r>
              <a:rPr lang="en-GB" altLang="en-US" sz="2000" dirty="0">
                <a:latin typeface="Twinkl" panose="02000000000000000000" pitchFamily="2" charset="0"/>
              </a:rPr>
              <a:t>Through talk we learn new vocabulary and the knowledge of how to structure sentences. </a:t>
            </a:r>
          </a:p>
          <a:p>
            <a:pPr algn="just">
              <a:buFontTx/>
              <a:buNone/>
            </a:pPr>
            <a:endParaRPr lang="en-GB" altLang="en-US" sz="2000" dirty="0">
              <a:latin typeface="Twinkl" panose="02000000000000000000" pitchFamily="2" charset="0"/>
            </a:endParaRPr>
          </a:p>
          <a:p>
            <a:pPr algn="just"/>
            <a:r>
              <a:rPr lang="en-GB" altLang="en-US" sz="2000" dirty="0">
                <a:latin typeface="Twinkl" panose="02000000000000000000" pitchFamily="2" charset="0"/>
              </a:rPr>
              <a:t>In school we encourage the children to talk in a variety of situations. </a:t>
            </a:r>
          </a:p>
        </p:txBody>
      </p:sp>
      <p:pic>
        <p:nvPicPr>
          <p:cNvPr id="22536" name="Picture 8" descr="j023819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58121">
            <a:off x="5760244" y="1269207"/>
            <a:ext cx="1191816" cy="54173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3" name="WordArt 5"/>
          <p:cNvSpPr>
            <a:spLocks noChangeArrowheads="1" noChangeShapeType="1" noTextEdit="1"/>
          </p:cNvSpPr>
          <p:nvPr/>
        </p:nvSpPr>
        <p:spPr bwMode="auto">
          <a:xfrm>
            <a:off x="1601391" y="2132410"/>
            <a:ext cx="5994797" cy="4857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GB" sz="27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99FF"/>
                </a:solidFill>
                <a:latin typeface="Comic Sans MS" panose="030F0702030302020204" pitchFamily="66" charset="0"/>
              </a:rPr>
              <a:t>Becoming readers and writers</a:t>
            </a:r>
          </a:p>
        </p:txBody>
      </p:sp>
      <p:pic>
        <p:nvPicPr>
          <p:cNvPr id="22535" name="Picture 7" descr="j023819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56412">
            <a:off x="4086225" y="1052514"/>
            <a:ext cx="1619250" cy="735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9" name="Picture 11" descr="j023819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445322">
            <a:off x="6624637" y="857250"/>
            <a:ext cx="1376363" cy="625079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42" name="Picture 14" descr="j023819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420">
            <a:off x="2789635" y="1052514"/>
            <a:ext cx="1241822" cy="56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43" name="Picture 15" descr="j023819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99999">
            <a:off x="1140619" y="1112045"/>
            <a:ext cx="1538288" cy="698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03960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  <p:bldP spid="225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60648"/>
            <a:ext cx="7704856" cy="22551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6000" b="1" u="sng" dirty="0">
                <a:latin typeface="Twinkl" panose="02000000000000000000" pitchFamily="2" charset="0"/>
              </a:rPr>
              <a:t>Assessments</a:t>
            </a:r>
            <a:endParaRPr lang="en-GB" sz="6000" dirty="0">
              <a:latin typeface="Twinkl" panose="02000000000000000000" pitchFamily="2" charset="0"/>
            </a:endParaRPr>
          </a:p>
          <a:p>
            <a:pPr marL="0" indent="0">
              <a:buNone/>
            </a:pPr>
            <a:endParaRPr lang="en-GB" sz="21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A1A6CAE-32C8-2975-4E27-FCDD284A29F6}"/>
              </a:ext>
            </a:extLst>
          </p:cNvPr>
          <p:cNvSpPr txBox="1"/>
          <p:nvPr/>
        </p:nvSpPr>
        <p:spPr>
          <a:xfrm>
            <a:off x="539552" y="1628800"/>
            <a:ext cx="66247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Twinkl" panose="02000000000000000000" pitchFamily="2" charset="0"/>
              </a:rPr>
              <a:t>End of Key Stage 1 tests – exactly the same as the test base tests done at the end of each term in Year 1.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Twinkl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Twinkl" panose="02000000000000000000" pitchFamily="2" charset="0"/>
              </a:rPr>
              <a:t>Phonics screening check</a:t>
            </a:r>
          </a:p>
        </p:txBody>
      </p:sp>
    </p:spTree>
    <p:extLst>
      <p:ext uri="{BB962C8B-B14F-4D97-AF65-F5344CB8AC3E}">
        <p14:creationId xmlns:p14="http://schemas.microsoft.com/office/powerpoint/2010/main" val="2179439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56792"/>
            <a:ext cx="7920880" cy="263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834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34DA6-F673-4240-E9E9-284F3C5A4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000" b="1" u="sng" dirty="0">
                <a:latin typeface="Twinkl" panose="02000000000000000000" pitchFamily="2" charset="0"/>
              </a:rPr>
              <a:t>Trips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1F3E0-85AC-4AF9-433A-FBA381DE1B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sz="2800" dirty="0">
                <a:latin typeface="Twinkl" panose="02000000000000000000" pitchFamily="2" charset="0"/>
              </a:rPr>
              <a:t>Pantomime –Autumn 2</a:t>
            </a:r>
          </a:p>
          <a:p>
            <a:r>
              <a:rPr lang="en-GB" sz="2800" dirty="0">
                <a:latin typeface="Twinkl" panose="02000000000000000000" pitchFamily="2" charset="0"/>
              </a:rPr>
              <a:t>Visitors – </a:t>
            </a:r>
            <a:r>
              <a:rPr lang="en-GB" sz="2800" dirty="0" err="1">
                <a:latin typeface="Twinkl" panose="02000000000000000000" pitchFamily="2" charset="0"/>
              </a:rPr>
              <a:t>RockKids</a:t>
            </a:r>
            <a:r>
              <a:rPr lang="en-GB" sz="2800" dirty="0">
                <a:latin typeface="Twinkl" panose="02000000000000000000" pitchFamily="2" charset="0"/>
              </a:rPr>
              <a:t> (10</a:t>
            </a:r>
            <a:r>
              <a:rPr lang="en-GB" sz="2800" baseline="30000" dirty="0">
                <a:latin typeface="Twinkl" panose="02000000000000000000" pitchFamily="2" charset="0"/>
              </a:rPr>
              <a:t>th</a:t>
            </a:r>
            <a:r>
              <a:rPr lang="en-GB" sz="2800" dirty="0">
                <a:latin typeface="Twinkl" panose="02000000000000000000" pitchFamily="2" charset="0"/>
              </a:rPr>
              <a:t> September)</a:t>
            </a:r>
          </a:p>
          <a:p>
            <a:endParaRPr lang="en-GB" sz="2800" dirty="0">
              <a:latin typeface="Twinkl" panose="02000000000000000000" pitchFamily="2" charset="0"/>
            </a:endParaRPr>
          </a:p>
          <a:p>
            <a:r>
              <a:rPr lang="en-GB" sz="2800" dirty="0">
                <a:latin typeface="Twinkl" panose="02000000000000000000" pitchFamily="2" charset="0"/>
              </a:rPr>
              <a:t>Trips to the local park each term to observe the seasonal change.</a:t>
            </a:r>
          </a:p>
          <a:p>
            <a:endParaRPr lang="en-GB" sz="2800" dirty="0">
              <a:latin typeface="Twinkl" panose="02000000000000000000" pitchFamily="2" charset="0"/>
            </a:endParaRPr>
          </a:p>
          <a:p>
            <a:r>
              <a:rPr lang="en-GB" sz="2800" dirty="0">
                <a:latin typeface="Twinkl" panose="02000000000000000000" pitchFamily="2" charset="0"/>
              </a:rPr>
              <a:t>More trips - tbc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18415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55F22-4B16-32FC-A565-994631D83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anose="02000000000000000000" pitchFamily="2" charset="0"/>
              </a:rPr>
              <a:t>FSM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C243C-D14F-73B3-64C4-2B1B60025C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" panose="02000000000000000000" pitchFamily="2" charset="0"/>
              </a:rPr>
              <a:t>You can speak to the Business manager Mrs Fallon if you think you may be eligible for free school meals. It is a quick, easy process but can make a massive difference.</a:t>
            </a:r>
          </a:p>
        </p:txBody>
      </p:sp>
    </p:spTree>
    <p:extLst>
      <p:ext uri="{BB962C8B-B14F-4D97-AF65-F5344CB8AC3E}">
        <p14:creationId xmlns:p14="http://schemas.microsoft.com/office/powerpoint/2010/main" val="19560434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76274" y="1184955"/>
            <a:ext cx="6776045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500" b="1" u="sng" dirty="0">
                <a:latin typeface="Twinkl" panose="02000000000000000000" pitchFamily="2" charset="0"/>
              </a:rPr>
              <a:t>Useful Websites   </a:t>
            </a:r>
          </a:p>
          <a:p>
            <a:endParaRPr lang="en-GB" sz="1500" dirty="0">
              <a:latin typeface="Twinkl" panose="02000000000000000000" pitchFamily="2" charset="0"/>
            </a:endParaRPr>
          </a:p>
          <a:p>
            <a:r>
              <a:rPr lang="en-GB" sz="1500" dirty="0">
                <a:latin typeface="Twinkl" panose="02000000000000000000" pitchFamily="2" charset="0"/>
              </a:rPr>
              <a:t>http://www.oxfordowl.co.uk/  </a:t>
            </a:r>
          </a:p>
          <a:p>
            <a:endParaRPr lang="en-GB" sz="1500" dirty="0">
              <a:latin typeface="Twinkl" panose="02000000000000000000" pitchFamily="2" charset="0"/>
            </a:endParaRPr>
          </a:p>
          <a:p>
            <a:r>
              <a:rPr lang="en-GB" sz="1500" dirty="0">
                <a:latin typeface="Twinkl" panose="02000000000000000000" pitchFamily="2" charset="0"/>
                <a:hlinkClick r:id="rId2"/>
              </a:rPr>
              <a:t>https://www.topmarks.co.uk/maths-games/5-7-years/</a:t>
            </a:r>
            <a:endParaRPr lang="en-GB" sz="1500" dirty="0">
              <a:latin typeface="Twinkl" panose="02000000000000000000" pitchFamily="2" charset="0"/>
            </a:endParaRPr>
          </a:p>
          <a:p>
            <a:endParaRPr lang="en-GB" sz="1500" dirty="0">
              <a:latin typeface="Twinkl" panose="02000000000000000000" pitchFamily="2" charset="0"/>
            </a:endParaRPr>
          </a:p>
          <a:p>
            <a:r>
              <a:rPr lang="en-GB" sz="1500" dirty="0">
                <a:latin typeface="Twinkl" panose="02000000000000000000" pitchFamily="2" charset="0"/>
              </a:rPr>
              <a:t>http://www.bbc.co.uk/bitesize/ks1/literacy/  </a:t>
            </a:r>
          </a:p>
          <a:p>
            <a:endParaRPr lang="en-GB" sz="1500" dirty="0">
              <a:latin typeface="Twinkl" panose="02000000000000000000" pitchFamily="2" charset="0"/>
            </a:endParaRPr>
          </a:p>
          <a:p>
            <a:r>
              <a:rPr lang="en-GB" sz="1500" dirty="0">
                <a:latin typeface="Twinkl" panose="02000000000000000000" pitchFamily="2" charset="0"/>
              </a:rPr>
              <a:t>http://www.bbc.co.uk/schools/magickey/adventures/hms.shtml  </a:t>
            </a:r>
          </a:p>
          <a:p>
            <a:endParaRPr lang="en-GB" sz="1500" dirty="0">
              <a:latin typeface="Twinkl" panose="02000000000000000000" pitchFamily="2" charset="0"/>
            </a:endParaRPr>
          </a:p>
          <a:p>
            <a:r>
              <a:rPr lang="en-GB" sz="1500" dirty="0">
                <a:latin typeface="Twinkl" panose="02000000000000000000" pitchFamily="2" charset="0"/>
              </a:rPr>
              <a:t>http://www.ictgames.com/lcwc.html  </a:t>
            </a:r>
          </a:p>
          <a:p>
            <a:endParaRPr lang="en-GB" sz="1500" dirty="0">
              <a:latin typeface="Twinkl" panose="02000000000000000000" pitchFamily="2" charset="0"/>
            </a:endParaRPr>
          </a:p>
          <a:p>
            <a:r>
              <a:rPr lang="en-GB" sz="1500" dirty="0">
                <a:latin typeface="Twinkl" panose="02000000000000000000" pitchFamily="2" charset="0"/>
              </a:rPr>
              <a:t>http://www.bbc.co.uk/schools/magickey/adventures/floppy_game.shtml  </a:t>
            </a:r>
          </a:p>
          <a:p>
            <a:endParaRPr lang="en-GB" sz="1500" dirty="0">
              <a:latin typeface="Twinkl" panose="02000000000000000000" pitchFamily="2" charset="0"/>
            </a:endParaRPr>
          </a:p>
          <a:p>
            <a:r>
              <a:rPr lang="en-GB" sz="1500" dirty="0">
                <a:latin typeface="Twinkl" panose="02000000000000000000" pitchFamily="2" charset="0"/>
              </a:rPr>
              <a:t>http://www.bbc.co.uk/cbeebies/stories/ </a:t>
            </a:r>
          </a:p>
        </p:txBody>
      </p:sp>
    </p:spTree>
    <p:extLst>
      <p:ext uri="{BB962C8B-B14F-4D97-AF65-F5344CB8AC3E}">
        <p14:creationId xmlns:p14="http://schemas.microsoft.com/office/powerpoint/2010/main" val="14842742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960" y="1556792"/>
            <a:ext cx="7620000" cy="1143000"/>
          </a:xfrm>
        </p:spPr>
        <p:txBody>
          <a:bodyPr/>
          <a:lstStyle/>
          <a:p>
            <a:r>
              <a:rPr lang="en-GB" dirty="0">
                <a:latin typeface="Twinkl" panose="02000000000000000000" pitchFamily="2" charset="0"/>
              </a:rPr>
              <a:t>Open door policy!</a:t>
            </a:r>
            <a:br>
              <a:rPr lang="en-GB" dirty="0">
                <a:latin typeface="Twinkl" panose="02000000000000000000" pitchFamily="2" charset="0"/>
              </a:rPr>
            </a:br>
            <a:r>
              <a:rPr lang="en-GB" dirty="0">
                <a:latin typeface="Twinkl" panose="02000000000000000000" pitchFamily="2" charset="0"/>
              </a:rPr>
              <a:t>Please let us know of any concerns or worries you have and we will work together to problem solve and support your child.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95936" y="4293096"/>
            <a:ext cx="3096344" cy="2088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399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1244</TotalTime>
  <Words>422</Words>
  <Application>Microsoft Office PowerPoint</Application>
  <PresentationFormat>On-screen Show (4:3)</PresentationFormat>
  <Paragraphs>70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Cambria</vt:lpstr>
      <vt:lpstr>Comic Sans MS</vt:lpstr>
      <vt:lpstr>Twinkl</vt:lpstr>
      <vt:lpstr>Wingdings</vt:lpstr>
      <vt:lpstr>Adjacency</vt:lpstr>
      <vt:lpstr>Year 2</vt:lpstr>
      <vt:lpstr>What do we want from your child?</vt:lpstr>
      <vt:lpstr>PowerPoint Presentation</vt:lpstr>
      <vt:lpstr>Communication via; Class dojo </vt:lpstr>
      <vt:lpstr>Reading/ Home learning</vt:lpstr>
      <vt:lpstr>PowerPoint Presentation</vt:lpstr>
      <vt:lpstr>PowerPoint Presentation</vt:lpstr>
      <vt:lpstr>PowerPoint Presentation</vt:lpstr>
      <vt:lpstr>PowerPoint Presentation</vt:lpstr>
      <vt:lpstr>Trips</vt:lpstr>
      <vt:lpstr>FSM</vt:lpstr>
      <vt:lpstr>PowerPoint Presentation</vt:lpstr>
      <vt:lpstr>Open door policy! Please let us know of any concerns or worries you have and we will work together to problem solve and support your child.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Calculations  Parent Workshop</dc:title>
  <dc:creator>M Rigby</dc:creator>
  <cp:lastModifiedBy>Lisa Clisham</cp:lastModifiedBy>
  <cp:revision>65</cp:revision>
  <dcterms:created xsi:type="dcterms:W3CDTF">2016-05-18T10:06:26Z</dcterms:created>
  <dcterms:modified xsi:type="dcterms:W3CDTF">2025-09-04T11:24:35Z</dcterms:modified>
</cp:coreProperties>
</file>